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notesSlides/notesSlide20.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drawings/drawing5.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258" r:id="rId3"/>
    <p:sldId id="361" r:id="rId4"/>
    <p:sldId id="259" r:id="rId5"/>
    <p:sldId id="362" r:id="rId6"/>
    <p:sldId id="363" r:id="rId7"/>
    <p:sldId id="364" r:id="rId8"/>
    <p:sldId id="365" r:id="rId9"/>
    <p:sldId id="366" r:id="rId10"/>
    <p:sldId id="367" r:id="rId11"/>
    <p:sldId id="368" r:id="rId12"/>
    <p:sldId id="324" r:id="rId13"/>
    <p:sldId id="369" r:id="rId14"/>
    <p:sldId id="370" r:id="rId15"/>
    <p:sldId id="346" r:id="rId16"/>
    <p:sldId id="371" r:id="rId17"/>
    <p:sldId id="372" r:id="rId18"/>
    <p:sldId id="347" r:id="rId19"/>
    <p:sldId id="373" r:id="rId20"/>
    <p:sldId id="375" r:id="rId21"/>
    <p:sldId id="376" r:id="rId22"/>
    <p:sldId id="377" r:id="rId23"/>
    <p:sldId id="378" r:id="rId24"/>
    <p:sldId id="379" r:id="rId25"/>
    <p:sldId id="380" r:id="rId26"/>
    <p:sldId id="298" r:id="rId2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1">
          <p15:clr>
            <a:srgbClr val="A4A3A4"/>
          </p15:clr>
        </p15:guide>
        <p15:guide id="2" orient="horz" pos="1218">
          <p15:clr>
            <a:srgbClr val="A4A3A4"/>
          </p15:clr>
        </p15:guide>
        <p15:guide id="3" pos="5617">
          <p15:clr>
            <a:srgbClr val="A4A3A4"/>
          </p15:clr>
        </p15:guide>
        <p15:guide id="4" pos="115">
          <p15:clr>
            <a:srgbClr val="A4A3A4"/>
          </p15:clr>
        </p15:guide>
        <p15:guide id="5" pos="3828">
          <p15:clr>
            <a:srgbClr val="A4A3A4"/>
          </p15:clr>
        </p15:guide>
        <p15:guide id="6" pos="28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7E7E7"/>
    <a:srgbClr val="16304D"/>
    <a:srgbClr val="1D1F21"/>
    <a:srgbClr val="122438"/>
    <a:srgbClr val="020A0D"/>
    <a:srgbClr val="000628"/>
    <a:srgbClr val="9BAF18"/>
    <a:srgbClr val="9176AD"/>
    <a:srgbClr val="2777B9"/>
    <a:srgbClr val="BED5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282" autoAdjust="0"/>
  </p:normalViewPr>
  <p:slideViewPr>
    <p:cSldViewPr snapToGrid="0">
      <p:cViewPr>
        <p:scale>
          <a:sx n="100" d="100"/>
          <a:sy n="100" d="100"/>
        </p:scale>
        <p:origin x="1424" y="400"/>
      </p:cViewPr>
      <p:guideLst>
        <p:guide orient="horz" pos="2451"/>
        <p:guide orient="horz" pos="1218"/>
        <p:guide pos="5617"/>
        <p:guide pos="115"/>
        <p:guide pos="3828"/>
        <p:guide pos="289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4.xlsx"/><Relationship Id="rId3"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 Id="rId2"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Worksheet7.xlsx"/><Relationship Id="rId3"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Users\huntington\Dropbox%20(MIT)\MIT%20UofF\000%20REPORT%20Drafts\CHAPTER%207\single%20node%20tariff%20experiments.xlsx" TargetMode="External"/><Relationship Id="rId3"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dirty="0" smtClean="0">
                <a:latin typeface="Montserrat"/>
                <a:cs typeface="Montserrat"/>
              </a:rPr>
              <a:t>Distribution</a:t>
            </a:r>
            <a:r>
              <a:rPr lang="en-US" sz="1800" baseline="0" dirty="0" smtClean="0">
                <a:latin typeface="Montserrat"/>
                <a:cs typeface="Montserrat"/>
              </a:rPr>
              <a:t> of 2015 Average Nodal LMPs in PJM</a:t>
            </a:r>
            <a:endParaRPr lang="en-US" sz="1800" dirty="0">
              <a:latin typeface="Montserrat"/>
              <a:cs typeface="Montserrat"/>
            </a:endParaRPr>
          </a:p>
        </c:rich>
      </c:tx>
      <c:layout/>
      <c:overlay val="0"/>
    </c:title>
    <c:autoTitleDeleted val="0"/>
    <c:plotArea>
      <c:layout/>
      <c:barChart>
        <c:barDir val="col"/>
        <c:grouping val="clustered"/>
        <c:varyColors val="0"/>
        <c:ser>
          <c:idx val="0"/>
          <c:order val="0"/>
          <c:tx>
            <c:strRef>
              <c:f>Sheet1!$B$1</c:f>
              <c:strCache>
                <c:ptCount val="1"/>
                <c:pt idx="0">
                  <c:v>Series 1</c:v>
                </c:pt>
              </c:strCache>
            </c:strRef>
          </c:tx>
          <c:spPr>
            <a:solidFill>
              <a:srgbClr val="16304D"/>
            </a:solidFill>
          </c:spPr>
          <c:invertIfNegative val="0"/>
          <c:dLbls>
            <c:numFmt formatCode="0.0%" sourceLinked="0"/>
            <c:spPr>
              <a:noFill/>
              <a:ln>
                <a:noFill/>
              </a:ln>
              <a:effectLst/>
            </c:spPr>
            <c:txPr>
              <a:bodyPr/>
              <a:lstStyle/>
              <a:p>
                <a:pPr>
                  <a:defRPr sz="1200">
                    <a:latin typeface="Montserrat"/>
                    <a:cs typeface="Montserra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Sheet1!$A$2:$A$13</c:f>
              <c:strCache>
                <c:ptCount val="12"/>
                <c:pt idx="0">
                  <c:v>&lt;1</c:v>
                </c:pt>
                <c:pt idx="1">
                  <c:v>1-10</c:v>
                </c:pt>
                <c:pt idx="2">
                  <c:v>11-20</c:v>
                </c:pt>
                <c:pt idx="3">
                  <c:v>21-30</c:v>
                </c:pt>
                <c:pt idx="4">
                  <c:v>31-40</c:v>
                </c:pt>
                <c:pt idx="5">
                  <c:v>41-50</c:v>
                </c:pt>
                <c:pt idx="6">
                  <c:v>51-60</c:v>
                </c:pt>
                <c:pt idx="7">
                  <c:v>61-70</c:v>
                </c:pt>
                <c:pt idx="8">
                  <c:v>71-80</c:v>
                </c:pt>
                <c:pt idx="9">
                  <c:v>81-90</c:v>
                </c:pt>
                <c:pt idx="10">
                  <c:v>91-100</c:v>
                </c:pt>
                <c:pt idx="11">
                  <c:v>&gt;100</c:v>
                </c:pt>
              </c:strCache>
            </c:strRef>
          </c:cat>
          <c:val>
            <c:numRef>
              <c:f>Sheet1!$B$2:$B$13</c:f>
              <c:numCache>
                <c:formatCode>0.00%</c:formatCode>
                <c:ptCount val="12"/>
                <c:pt idx="0">
                  <c:v>0.000589524155752282</c:v>
                </c:pt>
                <c:pt idx="1">
                  <c:v>0.00145415958418896</c:v>
                </c:pt>
                <c:pt idx="2">
                  <c:v>0.083712430116824</c:v>
                </c:pt>
                <c:pt idx="3">
                  <c:v>0.504052978570797</c:v>
                </c:pt>
                <c:pt idx="4">
                  <c:v>0.261768375959205</c:v>
                </c:pt>
                <c:pt idx="5">
                  <c:v>0.0734645352093302</c:v>
                </c:pt>
                <c:pt idx="6">
                  <c:v>0.0230995215028936</c:v>
                </c:pt>
                <c:pt idx="7">
                  <c:v>0.00900989418041404</c:v>
                </c:pt>
                <c:pt idx="8">
                  <c:v>0.00449020898631321</c:v>
                </c:pt>
                <c:pt idx="9">
                  <c:v>0.00421509771362881</c:v>
                </c:pt>
                <c:pt idx="10">
                  <c:v>0.00503060612908614</c:v>
                </c:pt>
                <c:pt idx="11">
                  <c:v>0.0291126678915669</c:v>
                </c:pt>
              </c:numCache>
            </c:numRef>
          </c:val>
        </c:ser>
        <c:dLbls>
          <c:showLegendKey val="0"/>
          <c:showVal val="0"/>
          <c:showCatName val="0"/>
          <c:showSerName val="0"/>
          <c:showPercent val="0"/>
          <c:showBubbleSize val="0"/>
        </c:dLbls>
        <c:gapWidth val="150"/>
        <c:axId val="2006462848"/>
        <c:axId val="1987711008"/>
      </c:barChart>
      <c:catAx>
        <c:axId val="2006462848"/>
        <c:scaling>
          <c:orientation val="minMax"/>
        </c:scaling>
        <c:delete val="0"/>
        <c:axPos val="b"/>
        <c:title>
          <c:tx>
            <c:rich>
              <a:bodyPr/>
              <a:lstStyle/>
              <a:p>
                <a:pPr>
                  <a:defRPr sz="1400">
                    <a:latin typeface="Montserrat"/>
                    <a:cs typeface="Montserrat"/>
                  </a:defRPr>
                </a:pPr>
                <a:r>
                  <a:rPr lang="en-US" sz="1400" dirty="0" smtClean="0">
                    <a:latin typeface="Montserrat"/>
                    <a:cs typeface="Montserrat"/>
                  </a:rPr>
                  <a:t>USD per </a:t>
                </a:r>
                <a:r>
                  <a:rPr lang="en-US" sz="1400" dirty="0" err="1" smtClean="0">
                    <a:latin typeface="Montserrat"/>
                    <a:cs typeface="Montserrat"/>
                  </a:rPr>
                  <a:t>MWh</a:t>
                </a:r>
                <a:endParaRPr lang="en-US" sz="1400" dirty="0">
                  <a:latin typeface="Montserrat"/>
                  <a:cs typeface="Montserrat"/>
                </a:endParaRPr>
              </a:p>
            </c:rich>
          </c:tx>
          <c:layout>
            <c:manualLayout>
              <c:xMode val="edge"/>
              <c:yMode val="edge"/>
              <c:x val="0.449665323905609"/>
              <c:y val="0.930919439387625"/>
            </c:manualLayout>
          </c:layout>
          <c:overlay val="0"/>
        </c:title>
        <c:numFmt formatCode="General" sourceLinked="0"/>
        <c:majorTickMark val="out"/>
        <c:minorTickMark val="none"/>
        <c:tickLblPos val="nextTo"/>
        <c:txPr>
          <a:bodyPr/>
          <a:lstStyle/>
          <a:p>
            <a:pPr>
              <a:defRPr sz="1400">
                <a:latin typeface="Montserrat"/>
                <a:cs typeface="Montserrat"/>
              </a:defRPr>
            </a:pPr>
            <a:endParaRPr lang="en-US"/>
          </a:p>
        </c:txPr>
        <c:crossAx val="1987711008"/>
        <c:crosses val="autoZero"/>
        <c:auto val="1"/>
        <c:lblAlgn val="ctr"/>
        <c:lblOffset val="100"/>
        <c:noMultiLvlLbl val="0"/>
      </c:catAx>
      <c:valAx>
        <c:axId val="1987711008"/>
        <c:scaling>
          <c:orientation val="minMax"/>
          <c:max val="0.7"/>
        </c:scaling>
        <c:delete val="1"/>
        <c:axPos val="l"/>
        <c:numFmt formatCode="0%" sourceLinked="0"/>
        <c:majorTickMark val="out"/>
        <c:minorTickMark val="none"/>
        <c:tickLblPos val="nextTo"/>
        <c:crossAx val="200646284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Marginal Distribution Network Losses Avoided by </a:t>
            </a:r>
            <a:r>
              <a:rPr lang="en-US" sz="1400" dirty="0" smtClean="0"/>
              <a:t/>
            </a:r>
            <a:br>
              <a:rPr lang="en-US" sz="1400" dirty="0" smtClean="0"/>
            </a:br>
            <a:r>
              <a:rPr lang="en-US" sz="1400" dirty="0" smtClean="0"/>
              <a:t>Distributed Solar </a:t>
            </a:r>
            <a:r>
              <a:rPr lang="en-US" sz="1400" dirty="0"/>
              <a:t>PV: Texas ERCOT Example</a:t>
            </a:r>
          </a:p>
        </c:rich>
      </c:tx>
      <c:layout/>
      <c:overlay val="0"/>
    </c:title>
    <c:autoTitleDeleted val="0"/>
    <c:plotArea>
      <c:layout>
        <c:manualLayout>
          <c:layoutTarget val="inner"/>
          <c:xMode val="edge"/>
          <c:yMode val="edge"/>
          <c:x val="0.145399561896868"/>
          <c:y val="0.235335643044619"/>
          <c:w val="0.821372210052691"/>
          <c:h val="0.596700472440945"/>
        </c:manualLayout>
      </c:layout>
      <c:lineChart>
        <c:grouping val="standard"/>
        <c:varyColors val="0"/>
        <c:ser>
          <c:idx val="0"/>
          <c:order val="0"/>
          <c:tx>
            <c:strRef>
              <c:f>Sheet1!$B$1</c:f>
              <c:strCache>
                <c:ptCount val="1"/>
                <c:pt idx="0">
                  <c:v>4% Avg Distribution Losses</c:v>
                </c:pt>
              </c:strCache>
            </c:strRef>
          </c:tx>
          <c:marker>
            <c:symbol val="none"/>
          </c:marker>
          <c:cat>
            <c:numRef>
              <c:f>Sheet1!$A$2:$A$51</c:f>
              <c:numCache>
                <c:formatCode>0%</c:formatCode>
                <c:ptCount val="50"/>
                <c:pt idx="0">
                  <c:v>0.01</c:v>
                </c:pt>
                <c:pt idx="1">
                  <c:v>0.02</c:v>
                </c:pt>
                <c:pt idx="2">
                  <c:v>0.03</c:v>
                </c:pt>
                <c:pt idx="3">
                  <c:v>0.04</c:v>
                </c:pt>
                <c:pt idx="4">
                  <c:v>0.05</c:v>
                </c:pt>
                <c:pt idx="5">
                  <c:v>0.06</c:v>
                </c:pt>
                <c:pt idx="6">
                  <c:v>0.07</c:v>
                </c:pt>
                <c:pt idx="7">
                  <c:v>0.08</c:v>
                </c:pt>
                <c:pt idx="8">
                  <c:v>0.09</c:v>
                </c:pt>
                <c:pt idx="9">
                  <c:v>0.1</c:v>
                </c:pt>
                <c:pt idx="10">
                  <c:v>0.11</c:v>
                </c:pt>
                <c:pt idx="11">
                  <c:v>0.12</c:v>
                </c:pt>
                <c:pt idx="12">
                  <c:v>0.13</c:v>
                </c:pt>
                <c:pt idx="13">
                  <c:v>0.14</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c:v>
                </c:pt>
                <c:pt idx="28">
                  <c:v>0.29</c:v>
                </c:pt>
                <c:pt idx="29">
                  <c:v>0.3</c:v>
                </c:pt>
                <c:pt idx="30">
                  <c:v>0.31</c:v>
                </c:pt>
                <c:pt idx="31">
                  <c:v>0.32</c:v>
                </c:pt>
                <c:pt idx="32">
                  <c:v>0.33</c:v>
                </c:pt>
                <c:pt idx="33">
                  <c:v>0.34</c:v>
                </c:pt>
                <c:pt idx="34">
                  <c:v>0.35</c:v>
                </c:pt>
                <c:pt idx="35">
                  <c:v>0.36</c:v>
                </c:pt>
                <c:pt idx="36">
                  <c:v>0.37</c:v>
                </c:pt>
                <c:pt idx="37">
                  <c:v>0.38</c:v>
                </c:pt>
                <c:pt idx="38">
                  <c:v>0.39</c:v>
                </c:pt>
                <c:pt idx="39">
                  <c:v>0.4</c:v>
                </c:pt>
                <c:pt idx="40">
                  <c:v>0.41</c:v>
                </c:pt>
                <c:pt idx="41">
                  <c:v>0.42</c:v>
                </c:pt>
                <c:pt idx="42">
                  <c:v>0.43</c:v>
                </c:pt>
                <c:pt idx="43">
                  <c:v>0.44</c:v>
                </c:pt>
                <c:pt idx="44">
                  <c:v>0.45</c:v>
                </c:pt>
                <c:pt idx="45">
                  <c:v>0.46</c:v>
                </c:pt>
                <c:pt idx="46">
                  <c:v>0.47</c:v>
                </c:pt>
                <c:pt idx="47">
                  <c:v>0.48</c:v>
                </c:pt>
                <c:pt idx="48">
                  <c:v>0.49</c:v>
                </c:pt>
                <c:pt idx="49">
                  <c:v>0.5</c:v>
                </c:pt>
              </c:numCache>
            </c:numRef>
          </c:cat>
          <c:val>
            <c:numRef>
              <c:f>Sheet1!$B$2:$B$51</c:f>
              <c:numCache>
                <c:formatCode>0.0%</c:formatCode>
                <c:ptCount val="50"/>
                <c:pt idx="0">
                  <c:v>0.0833242357745046</c:v>
                </c:pt>
                <c:pt idx="1">
                  <c:v>0.0810697589119061</c:v>
                </c:pt>
                <c:pt idx="2">
                  <c:v>0.0788152820493077</c:v>
                </c:pt>
                <c:pt idx="3">
                  <c:v>0.0765608051867089</c:v>
                </c:pt>
                <c:pt idx="4">
                  <c:v>0.0743063283241109</c:v>
                </c:pt>
                <c:pt idx="5">
                  <c:v>0.0720518514615122</c:v>
                </c:pt>
                <c:pt idx="6">
                  <c:v>0.069797374598914</c:v>
                </c:pt>
                <c:pt idx="7">
                  <c:v>0.0675428977363155</c:v>
                </c:pt>
                <c:pt idx="8">
                  <c:v>0.0652884208737171</c:v>
                </c:pt>
                <c:pt idx="9">
                  <c:v>0.0630339440111187</c:v>
                </c:pt>
                <c:pt idx="10">
                  <c:v>0.0607794671485202</c:v>
                </c:pt>
                <c:pt idx="11">
                  <c:v>0.0585249902859217</c:v>
                </c:pt>
                <c:pt idx="12">
                  <c:v>0.0562705134233233</c:v>
                </c:pt>
                <c:pt idx="13">
                  <c:v>0.054016036560725</c:v>
                </c:pt>
                <c:pt idx="14">
                  <c:v>0.0517615596981267</c:v>
                </c:pt>
                <c:pt idx="15">
                  <c:v>0.049507082835528</c:v>
                </c:pt>
                <c:pt idx="16">
                  <c:v>0.0472553395353446</c:v>
                </c:pt>
                <c:pt idx="17">
                  <c:v>0.04501505566965</c:v>
                </c:pt>
                <c:pt idx="18">
                  <c:v>0.0427905439383533</c:v>
                </c:pt>
                <c:pt idx="19">
                  <c:v>0.04061056651505</c:v>
                </c:pt>
                <c:pt idx="20">
                  <c:v>0.0384744386632338</c:v>
                </c:pt>
                <c:pt idx="21">
                  <c:v>0.0363819188834219</c:v>
                </c:pt>
                <c:pt idx="22">
                  <c:v>0.0343456243661413</c:v>
                </c:pt>
                <c:pt idx="23">
                  <c:v>0.0323922421173666</c:v>
                </c:pt>
                <c:pt idx="24">
                  <c:v>0.0305093552044817</c:v>
                </c:pt>
                <c:pt idx="25">
                  <c:v>0.0287042392114486</c:v>
                </c:pt>
                <c:pt idx="26">
                  <c:v>0.0269772575902601</c:v>
                </c:pt>
                <c:pt idx="27">
                  <c:v>0.0253238050325947</c:v>
                </c:pt>
                <c:pt idx="28">
                  <c:v>0.0237523320879904</c:v>
                </c:pt>
                <c:pt idx="29">
                  <c:v>0.0222806819140207</c:v>
                </c:pt>
                <c:pt idx="30">
                  <c:v>0.020900140278814</c:v>
                </c:pt>
                <c:pt idx="31">
                  <c:v>0.0196189401616595</c:v>
                </c:pt>
                <c:pt idx="32">
                  <c:v>0.018417460345241</c:v>
                </c:pt>
                <c:pt idx="33">
                  <c:v>0.0173281755961439</c:v>
                </c:pt>
                <c:pt idx="34">
                  <c:v>0.0163403344387264</c:v>
                </c:pt>
                <c:pt idx="35">
                  <c:v>0.0154424196212056</c:v>
                </c:pt>
                <c:pt idx="36">
                  <c:v>0.0146193774268487</c:v>
                </c:pt>
                <c:pt idx="37">
                  <c:v>0.0138655270722778</c:v>
                </c:pt>
                <c:pt idx="38">
                  <c:v>0.0131693728709823</c:v>
                </c:pt>
                <c:pt idx="39">
                  <c:v>0.012539700372561</c:v>
                </c:pt>
                <c:pt idx="40">
                  <c:v>0.0119593357989322</c:v>
                </c:pt>
                <c:pt idx="41">
                  <c:v>0.0114329161522804</c:v>
                </c:pt>
                <c:pt idx="42">
                  <c:v>0.0109474483989253</c:v>
                </c:pt>
                <c:pt idx="43">
                  <c:v>0.0104929419861992</c:v>
                </c:pt>
                <c:pt idx="44">
                  <c:v>0.0100607296982622</c:v>
                </c:pt>
                <c:pt idx="45">
                  <c:v>0.00965485847142021</c:v>
                </c:pt>
                <c:pt idx="46">
                  <c:v>0.00927539874005953</c:v>
                </c:pt>
                <c:pt idx="47">
                  <c:v>0.00892172527005224</c:v>
                </c:pt>
                <c:pt idx="48">
                  <c:v>0.00859123263047805</c:v>
                </c:pt>
                <c:pt idx="49">
                  <c:v>0.00828042127161818</c:v>
                </c:pt>
              </c:numCache>
            </c:numRef>
          </c:val>
          <c:smooth val="0"/>
        </c:ser>
        <c:ser>
          <c:idx val="1"/>
          <c:order val="1"/>
          <c:tx>
            <c:strRef>
              <c:f>Sheet1!$C$1</c:f>
              <c:strCache>
                <c:ptCount val="1"/>
                <c:pt idx="0">
                  <c:v>8% Avg Distribution Losses</c:v>
                </c:pt>
              </c:strCache>
            </c:strRef>
          </c:tx>
          <c:spPr>
            <a:ln>
              <a:solidFill>
                <a:srgbClr val="16304D"/>
              </a:solidFill>
            </a:ln>
          </c:spPr>
          <c:marker>
            <c:symbol val="none"/>
          </c:marker>
          <c:cat>
            <c:numRef>
              <c:f>Sheet1!$A$2:$A$51</c:f>
              <c:numCache>
                <c:formatCode>0%</c:formatCode>
                <c:ptCount val="50"/>
                <c:pt idx="0">
                  <c:v>0.01</c:v>
                </c:pt>
                <c:pt idx="1">
                  <c:v>0.02</c:v>
                </c:pt>
                <c:pt idx="2">
                  <c:v>0.03</c:v>
                </c:pt>
                <c:pt idx="3">
                  <c:v>0.04</c:v>
                </c:pt>
                <c:pt idx="4">
                  <c:v>0.05</c:v>
                </c:pt>
                <c:pt idx="5">
                  <c:v>0.06</c:v>
                </c:pt>
                <c:pt idx="6">
                  <c:v>0.07</c:v>
                </c:pt>
                <c:pt idx="7">
                  <c:v>0.08</c:v>
                </c:pt>
                <c:pt idx="8">
                  <c:v>0.09</c:v>
                </c:pt>
                <c:pt idx="9">
                  <c:v>0.1</c:v>
                </c:pt>
                <c:pt idx="10">
                  <c:v>0.11</c:v>
                </c:pt>
                <c:pt idx="11">
                  <c:v>0.12</c:v>
                </c:pt>
                <c:pt idx="12">
                  <c:v>0.13</c:v>
                </c:pt>
                <c:pt idx="13">
                  <c:v>0.14</c:v>
                </c:pt>
                <c:pt idx="14">
                  <c:v>0.15</c:v>
                </c:pt>
                <c:pt idx="15">
                  <c:v>0.16</c:v>
                </c:pt>
                <c:pt idx="16">
                  <c:v>0.17</c:v>
                </c:pt>
                <c:pt idx="17">
                  <c:v>0.18</c:v>
                </c:pt>
                <c:pt idx="18">
                  <c:v>0.19</c:v>
                </c:pt>
                <c:pt idx="19">
                  <c:v>0.2</c:v>
                </c:pt>
                <c:pt idx="20">
                  <c:v>0.21</c:v>
                </c:pt>
                <c:pt idx="21">
                  <c:v>0.22</c:v>
                </c:pt>
                <c:pt idx="22">
                  <c:v>0.23</c:v>
                </c:pt>
                <c:pt idx="23">
                  <c:v>0.24</c:v>
                </c:pt>
                <c:pt idx="24">
                  <c:v>0.25</c:v>
                </c:pt>
                <c:pt idx="25">
                  <c:v>0.26</c:v>
                </c:pt>
                <c:pt idx="26">
                  <c:v>0.27</c:v>
                </c:pt>
                <c:pt idx="27">
                  <c:v>0.28</c:v>
                </c:pt>
                <c:pt idx="28">
                  <c:v>0.29</c:v>
                </c:pt>
                <c:pt idx="29">
                  <c:v>0.3</c:v>
                </c:pt>
                <c:pt idx="30">
                  <c:v>0.31</c:v>
                </c:pt>
                <c:pt idx="31">
                  <c:v>0.32</c:v>
                </c:pt>
                <c:pt idx="32">
                  <c:v>0.33</c:v>
                </c:pt>
                <c:pt idx="33">
                  <c:v>0.34</c:v>
                </c:pt>
                <c:pt idx="34">
                  <c:v>0.35</c:v>
                </c:pt>
                <c:pt idx="35">
                  <c:v>0.36</c:v>
                </c:pt>
                <c:pt idx="36">
                  <c:v>0.37</c:v>
                </c:pt>
                <c:pt idx="37">
                  <c:v>0.38</c:v>
                </c:pt>
                <c:pt idx="38">
                  <c:v>0.39</c:v>
                </c:pt>
                <c:pt idx="39">
                  <c:v>0.4</c:v>
                </c:pt>
                <c:pt idx="40">
                  <c:v>0.41</c:v>
                </c:pt>
                <c:pt idx="41">
                  <c:v>0.42</c:v>
                </c:pt>
                <c:pt idx="42">
                  <c:v>0.43</c:v>
                </c:pt>
                <c:pt idx="43">
                  <c:v>0.44</c:v>
                </c:pt>
                <c:pt idx="44">
                  <c:v>0.45</c:v>
                </c:pt>
                <c:pt idx="45">
                  <c:v>0.46</c:v>
                </c:pt>
                <c:pt idx="46">
                  <c:v>0.47</c:v>
                </c:pt>
                <c:pt idx="47">
                  <c:v>0.48</c:v>
                </c:pt>
                <c:pt idx="48">
                  <c:v>0.49</c:v>
                </c:pt>
                <c:pt idx="49">
                  <c:v>0.5</c:v>
                </c:pt>
              </c:numCache>
            </c:numRef>
          </c:cat>
          <c:val>
            <c:numRef>
              <c:f>Sheet1!$C$2:$C$51</c:f>
              <c:numCache>
                <c:formatCode>0.0%</c:formatCode>
                <c:ptCount val="50"/>
                <c:pt idx="0">
                  <c:v>0.166648471549015</c:v>
                </c:pt>
                <c:pt idx="1">
                  <c:v>0.162139517823818</c:v>
                </c:pt>
                <c:pt idx="2">
                  <c:v>0.157630564098621</c:v>
                </c:pt>
                <c:pt idx="3">
                  <c:v>0.153121610373424</c:v>
                </c:pt>
                <c:pt idx="4">
                  <c:v>0.148612656648227</c:v>
                </c:pt>
                <c:pt idx="5">
                  <c:v>0.14410370292303</c:v>
                </c:pt>
                <c:pt idx="6">
                  <c:v>0.139594749197833</c:v>
                </c:pt>
                <c:pt idx="7">
                  <c:v>0.135085795472636</c:v>
                </c:pt>
                <c:pt idx="8">
                  <c:v>0.130576841747439</c:v>
                </c:pt>
                <c:pt idx="9">
                  <c:v>0.126067888022242</c:v>
                </c:pt>
                <c:pt idx="10">
                  <c:v>0.121558934297045</c:v>
                </c:pt>
                <c:pt idx="11">
                  <c:v>0.117049980571848</c:v>
                </c:pt>
                <c:pt idx="12">
                  <c:v>0.112541026846651</c:v>
                </c:pt>
                <c:pt idx="13">
                  <c:v>0.108032073121454</c:v>
                </c:pt>
                <c:pt idx="14">
                  <c:v>0.103523119396257</c:v>
                </c:pt>
                <c:pt idx="15">
                  <c:v>0.0990141656710595</c:v>
                </c:pt>
                <c:pt idx="16">
                  <c:v>0.0945106790706926</c:v>
                </c:pt>
                <c:pt idx="17">
                  <c:v>0.0900301113393033</c:v>
                </c:pt>
                <c:pt idx="18">
                  <c:v>0.0855810878767095</c:v>
                </c:pt>
                <c:pt idx="19">
                  <c:v>0.0812211330301028</c:v>
                </c:pt>
                <c:pt idx="20">
                  <c:v>0.0769488773264703</c:v>
                </c:pt>
                <c:pt idx="21">
                  <c:v>0.0727638377668465</c:v>
                </c:pt>
                <c:pt idx="22">
                  <c:v>0.0686912487322851</c:v>
                </c:pt>
                <c:pt idx="23">
                  <c:v>0.0647844842347358</c:v>
                </c:pt>
                <c:pt idx="24">
                  <c:v>0.0610187104089659</c:v>
                </c:pt>
                <c:pt idx="25">
                  <c:v>0.0574084784228992</c:v>
                </c:pt>
                <c:pt idx="26">
                  <c:v>0.0539545151805221</c:v>
                </c:pt>
                <c:pt idx="27">
                  <c:v>0.0506476100651913</c:v>
                </c:pt>
                <c:pt idx="28">
                  <c:v>0.0475046641759825</c:v>
                </c:pt>
                <c:pt idx="29">
                  <c:v>0.0445613638280432</c:v>
                </c:pt>
                <c:pt idx="30">
                  <c:v>0.0418002805576296</c:v>
                </c:pt>
                <c:pt idx="31">
                  <c:v>0.0392378803233205</c:v>
                </c:pt>
                <c:pt idx="32">
                  <c:v>0.0368349206904833</c:v>
                </c:pt>
                <c:pt idx="33">
                  <c:v>0.034656351192289</c:v>
                </c:pt>
                <c:pt idx="34">
                  <c:v>0.032680668877454</c:v>
                </c:pt>
                <c:pt idx="35">
                  <c:v>0.0308848392424124</c:v>
                </c:pt>
                <c:pt idx="36">
                  <c:v>0.0292387548536986</c:v>
                </c:pt>
                <c:pt idx="37">
                  <c:v>0.0277310541445567</c:v>
                </c:pt>
                <c:pt idx="38">
                  <c:v>0.0263387457419655</c:v>
                </c:pt>
                <c:pt idx="39">
                  <c:v>0.0250794007451228</c:v>
                </c:pt>
                <c:pt idx="40">
                  <c:v>0.0239186715978653</c:v>
                </c:pt>
                <c:pt idx="41">
                  <c:v>0.0228658323045616</c:v>
                </c:pt>
                <c:pt idx="42">
                  <c:v>0.0218948967978515</c:v>
                </c:pt>
                <c:pt idx="43">
                  <c:v>0.0209858839723992</c:v>
                </c:pt>
                <c:pt idx="44">
                  <c:v>0.0201214593965251</c:v>
                </c:pt>
                <c:pt idx="45">
                  <c:v>0.0193097169428411</c:v>
                </c:pt>
                <c:pt idx="46">
                  <c:v>0.0185507974801198</c:v>
                </c:pt>
                <c:pt idx="47">
                  <c:v>0.0178434505401052</c:v>
                </c:pt>
                <c:pt idx="48">
                  <c:v>0.0171824652609568</c:v>
                </c:pt>
                <c:pt idx="49">
                  <c:v>0.016560842543237</c:v>
                </c:pt>
              </c:numCache>
            </c:numRef>
          </c:val>
          <c:smooth val="0"/>
        </c:ser>
        <c:dLbls>
          <c:showLegendKey val="0"/>
          <c:showVal val="0"/>
          <c:showCatName val="0"/>
          <c:showSerName val="0"/>
          <c:showPercent val="0"/>
          <c:showBubbleSize val="0"/>
        </c:dLbls>
        <c:smooth val="0"/>
        <c:axId val="2006501072"/>
        <c:axId val="2006865216"/>
      </c:lineChart>
      <c:catAx>
        <c:axId val="2006501072"/>
        <c:scaling>
          <c:orientation val="minMax"/>
        </c:scaling>
        <c:delete val="0"/>
        <c:axPos val="b"/>
        <c:title>
          <c:tx>
            <c:rich>
              <a:bodyPr/>
              <a:lstStyle/>
              <a:p>
                <a:pPr>
                  <a:defRPr sz="1400"/>
                </a:pPr>
                <a:r>
                  <a:rPr lang="en-US" sz="1400"/>
                  <a:t>Percent of annual energy from distributed solar PV</a:t>
                </a:r>
              </a:p>
            </c:rich>
          </c:tx>
          <c:layout>
            <c:manualLayout>
              <c:xMode val="edge"/>
              <c:yMode val="edge"/>
              <c:x val="0.254728402610529"/>
              <c:y val="0.922187296587927"/>
            </c:manualLayout>
          </c:layout>
          <c:overlay val="0"/>
        </c:title>
        <c:numFmt formatCode="0%" sourceLinked="1"/>
        <c:majorTickMark val="out"/>
        <c:minorTickMark val="none"/>
        <c:tickLblPos val="nextTo"/>
        <c:txPr>
          <a:bodyPr/>
          <a:lstStyle/>
          <a:p>
            <a:pPr>
              <a:defRPr sz="1400"/>
            </a:pPr>
            <a:endParaRPr lang="en-US"/>
          </a:p>
        </c:txPr>
        <c:crossAx val="2006865216"/>
        <c:crosses val="autoZero"/>
        <c:auto val="1"/>
        <c:lblAlgn val="ctr"/>
        <c:lblOffset val="100"/>
        <c:tickLblSkip val="5"/>
        <c:noMultiLvlLbl val="0"/>
      </c:catAx>
      <c:valAx>
        <c:axId val="2006865216"/>
        <c:scaling>
          <c:orientation val="minMax"/>
        </c:scaling>
        <c:delete val="0"/>
        <c:axPos val="l"/>
        <c:title>
          <c:tx>
            <c:rich>
              <a:bodyPr rot="-5400000" vert="horz"/>
              <a:lstStyle/>
              <a:p>
                <a:pPr>
                  <a:defRPr sz="1400"/>
                </a:pPr>
                <a:r>
                  <a:rPr lang="en-US" sz="1400" dirty="0"/>
                  <a:t>Production-weighted </a:t>
                </a:r>
                <a:r>
                  <a:rPr lang="en-US" sz="1400" dirty="0" smtClean="0"/>
                  <a:t>average </a:t>
                </a:r>
                <a:br>
                  <a:rPr lang="en-US" sz="1400" dirty="0" smtClean="0"/>
                </a:br>
                <a:r>
                  <a:rPr lang="en-US" sz="1400" dirty="0" smtClean="0"/>
                  <a:t>marginal losses avoided by PV </a:t>
                </a:r>
                <a:endParaRPr lang="en-US" sz="1400" dirty="0"/>
              </a:p>
            </c:rich>
          </c:tx>
          <c:layout>
            <c:manualLayout>
              <c:xMode val="edge"/>
              <c:yMode val="edge"/>
              <c:x val="0.00950871632329635"/>
              <c:y val="0.210037375328084"/>
            </c:manualLayout>
          </c:layout>
          <c:overlay val="0"/>
        </c:title>
        <c:numFmt formatCode="0%" sourceLinked="0"/>
        <c:majorTickMark val="out"/>
        <c:minorTickMark val="none"/>
        <c:tickLblPos val="nextTo"/>
        <c:txPr>
          <a:bodyPr/>
          <a:lstStyle/>
          <a:p>
            <a:pPr>
              <a:defRPr sz="1400"/>
            </a:pPr>
            <a:endParaRPr lang="en-US"/>
          </a:p>
        </c:txPr>
        <c:crossAx val="2006501072"/>
        <c:crosses val="autoZero"/>
        <c:crossBetween val="between"/>
        <c:majorUnit val="0.05"/>
      </c:valAx>
    </c:plotArea>
    <c:legend>
      <c:legendPos val="t"/>
      <c:layout>
        <c:manualLayout>
          <c:xMode val="edge"/>
          <c:yMode val="edge"/>
          <c:x val="0.148494453248811"/>
          <c:y val="0.147805144356955"/>
          <c:w val="0.769572107765452"/>
          <c:h val="0.108018687664042"/>
        </c:manualLayout>
      </c:layout>
      <c:overlay val="0"/>
      <c:txPr>
        <a:bodyPr/>
        <a:lstStyle/>
        <a:p>
          <a:pPr>
            <a:defRPr sz="1200"/>
          </a:pPr>
          <a:endParaRPr lang="en-US"/>
        </a:p>
      </c:txPr>
    </c:legend>
    <c:plotVisOnly val="1"/>
    <c:dispBlanksAs val="gap"/>
    <c:showDLblsOverMax val="0"/>
  </c:chart>
  <c:txPr>
    <a:bodyPr/>
    <a:lstStyle/>
    <a:p>
      <a:pPr>
        <a:defRPr sz="1800">
          <a:latin typeface="Montserrat"/>
          <a:cs typeface="Montserra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Locational Value of Distributed</a:t>
            </a:r>
            <a:r>
              <a:rPr lang="en-US" baseline="0" dirty="0" smtClean="0"/>
              <a:t> Solar PV: </a:t>
            </a:r>
            <a:br>
              <a:rPr lang="en-US" baseline="0" dirty="0" smtClean="0"/>
            </a:br>
            <a:r>
              <a:rPr lang="en-US" baseline="0" dirty="0" smtClean="0"/>
              <a:t>Long Island, New York Example, High Value Case</a:t>
            </a:r>
            <a:endParaRPr lang="en-US" dirty="0"/>
          </a:p>
        </c:rich>
      </c:tx>
      <c:layout>
        <c:manualLayout>
          <c:xMode val="edge"/>
          <c:yMode val="edge"/>
          <c:x val="0.202121923155021"/>
          <c:y val="0.00787401574803149"/>
        </c:manualLayout>
      </c:layout>
      <c:overlay val="0"/>
    </c:title>
    <c:autoTitleDeleted val="0"/>
    <c:plotArea>
      <c:layout>
        <c:manualLayout>
          <c:layoutTarget val="inner"/>
          <c:xMode val="edge"/>
          <c:yMode val="edge"/>
          <c:x val="0.126106987342914"/>
          <c:y val="0.146630515525182"/>
          <c:w val="0.855268370823274"/>
          <c:h val="0.673351656514634"/>
        </c:manualLayout>
      </c:layout>
      <c:barChart>
        <c:barDir val="col"/>
        <c:grouping val="stacked"/>
        <c:varyColors val="0"/>
        <c:ser>
          <c:idx val="0"/>
          <c:order val="0"/>
          <c:tx>
            <c:strRef>
              <c:f>Sheet1!$B$1</c:f>
              <c:strCache>
                <c:ptCount val="1"/>
                <c:pt idx="0">
                  <c:v>Min</c:v>
                </c:pt>
              </c:strCache>
            </c:strRef>
          </c:tx>
          <c:spPr>
            <a:solidFill>
              <a:schemeClr val="bg1"/>
            </a:solidFill>
            <a:ln>
              <a:noFill/>
            </a:ln>
            <a:effectLst/>
          </c:spPr>
          <c:invertIfNegative val="0"/>
          <c:cat>
            <c:strRef>
              <c:f>Sheet1!$A$2:$A$8</c:f>
              <c:strCache>
                <c:ptCount val="7"/>
                <c:pt idx="0">
                  <c:v>LMP Locational Premium</c:v>
                </c:pt>
                <c:pt idx="1">
                  <c:v>Distr. loss reduction</c:v>
                </c:pt>
                <c:pt idx="2">
                  <c:v>Conservation voltage reduction</c:v>
                </c:pt>
                <c:pt idx="3">
                  <c:v>Network invest. deferral </c:v>
                </c:pt>
                <c:pt idx="4">
                  <c:v>Generation deferral </c:v>
                </c:pt>
                <c:pt idx="5">
                  <c:v>Reliability </c:v>
                </c:pt>
                <c:pt idx="6">
                  <c:v>Total locational value</c:v>
                </c:pt>
              </c:strCache>
            </c:strRef>
          </c:cat>
          <c:val>
            <c:numRef>
              <c:f>Sheet1!$B$2:$B$8</c:f>
              <c:numCache>
                <c:formatCode>_-* #,##0.0_-;\-* #,##0.0_-;_-* "-"??_-;_-@_-</c:formatCode>
                <c:ptCount val="7"/>
                <c:pt idx="0">
                  <c:v>0.0</c:v>
                </c:pt>
                <c:pt idx="1">
                  <c:v>24.0</c:v>
                </c:pt>
                <c:pt idx="2">
                  <c:v>29.6</c:v>
                </c:pt>
                <c:pt idx="3">
                  <c:v>40.7</c:v>
                </c:pt>
                <c:pt idx="4">
                  <c:v>81.85229999999998</c:v>
                </c:pt>
                <c:pt idx="5">
                  <c:v>84.7124</c:v>
                </c:pt>
                <c:pt idx="6">
                  <c:v>0.0</c:v>
                </c:pt>
              </c:numCache>
            </c:numRef>
          </c:val>
        </c:ser>
        <c:ser>
          <c:idx val="1"/>
          <c:order val="1"/>
          <c:tx>
            <c:strRef>
              <c:f>Sheet1!$C$1</c:f>
              <c:strCache>
                <c:ptCount val="1"/>
                <c:pt idx="0">
                  <c:v>Max</c:v>
                </c:pt>
              </c:strCache>
            </c:strRef>
          </c:tx>
          <c:spPr>
            <a:solidFill>
              <a:srgbClr val="16304D"/>
            </a:solidFill>
          </c:spPr>
          <c:invertIfNegative val="0"/>
          <c:cat>
            <c:strRef>
              <c:f>Sheet1!$A$2:$A$8</c:f>
              <c:strCache>
                <c:ptCount val="7"/>
                <c:pt idx="0">
                  <c:v>LMP Locational Premium</c:v>
                </c:pt>
                <c:pt idx="1">
                  <c:v>Distr. loss reduction</c:v>
                </c:pt>
                <c:pt idx="2">
                  <c:v>Conservation voltage reduction</c:v>
                </c:pt>
                <c:pt idx="3">
                  <c:v>Network invest. deferral </c:v>
                </c:pt>
                <c:pt idx="4">
                  <c:v>Generation deferral </c:v>
                </c:pt>
                <c:pt idx="5">
                  <c:v>Reliability </c:v>
                </c:pt>
                <c:pt idx="6">
                  <c:v>Total locational value</c:v>
                </c:pt>
              </c:strCache>
            </c:strRef>
          </c:cat>
          <c:val>
            <c:numRef>
              <c:f>Sheet1!$C$2:$C$8</c:f>
              <c:numCache>
                <c:formatCode>_-* #,##0.0_-;\-* #,##0.0_-;_-* "-"??_-;_-@_-</c:formatCode>
                <c:ptCount val="7"/>
                <c:pt idx="0">
                  <c:v>24.0</c:v>
                </c:pt>
                <c:pt idx="1">
                  <c:v>5.6</c:v>
                </c:pt>
                <c:pt idx="2">
                  <c:v>11.1</c:v>
                </c:pt>
                <c:pt idx="3">
                  <c:v>41.1523</c:v>
                </c:pt>
                <c:pt idx="4">
                  <c:v>2.8601</c:v>
                </c:pt>
                <c:pt idx="5">
                  <c:v>0.0</c:v>
                </c:pt>
                <c:pt idx="6">
                  <c:v>84.7124</c:v>
                </c:pt>
              </c:numCache>
            </c:numRef>
          </c:val>
        </c:ser>
        <c:dLbls>
          <c:showLegendKey val="0"/>
          <c:showVal val="0"/>
          <c:showCatName val="0"/>
          <c:showSerName val="0"/>
          <c:showPercent val="0"/>
          <c:showBubbleSize val="0"/>
        </c:dLbls>
        <c:gapWidth val="150"/>
        <c:overlap val="100"/>
        <c:axId val="2009759840"/>
        <c:axId val="2009504032"/>
      </c:barChart>
      <c:catAx>
        <c:axId val="2009759840"/>
        <c:scaling>
          <c:orientation val="minMax"/>
        </c:scaling>
        <c:delete val="0"/>
        <c:axPos val="b"/>
        <c:numFmt formatCode="General" sourceLinked="0"/>
        <c:majorTickMark val="out"/>
        <c:minorTickMark val="none"/>
        <c:tickLblPos val="nextTo"/>
        <c:txPr>
          <a:bodyPr/>
          <a:lstStyle/>
          <a:p>
            <a:pPr>
              <a:defRPr sz="1200"/>
            </a:pPr>
            <a:endParaRPr lang="en-US"/>
          </a:p>
        </c:txPr>
        <c:crossAx val="2009504032"/>
        <c:crosses val="autoZero"/>
        <c:auto val="1"/>
        <c:lblAlgn val="ctr"/>
        <c:lblOffset val="100"/>
        <c:noMultiLvlLbl val="0"/>
      </c:catAx>
      <c:valAx>
        <c:axId val="2009504032"/>
        <c:scaling>
          <c:orientation val="minMax"/>
          <c:max val="100.0"/>
        </c:scaling>
        <c:delete val="0"/>
        <c:axPos val="l"/>
        <c:title>
          <c:tx>
            <c:rich>
              <a:bodyPr rot="-5400000" vert="horz"/>
              <a:lstStyle/>
              <a:p>
                <a:pPr>
                  <a:defRPr/>
                </a:pPr>
                <a:r>
                  <a:rPr lang="en-US" dirty="0" smtClean="0"/>
                  <a:t>Average value per </a:t>
                </a:r>
                <a:r>
                  <a:rPr lang="en-US" dirty="0" err="1" smtClean="0"/>
                  <a:t>MWh</a:t>
                </a:r>
                <a:r>
                  <a:rPr lang="en-US" dirty="0" smtClean="0"/>
                  <a:t> produced</a:t>
                </a:r>
                <a:endParaRPr lang="en-US" dirty="0"/>
              </a:p>
            </c:rich>
          </c:tx>
          <c:layout>
            <c:manualLayout>
              <c:xMode val="edge"/>
              <c:yMode val="edge"/>
              <c:x val="0.0214899713467049"/>
              <c:y val="0.137037162807479"/>
            </c:manualLayout>
          </c:layout>
          <c:overlay val="0"/>
        </c:title>
        <c:numFmt formatCode="&quot;$&quot;#,##0" sourceLinked="0"/>
        <c:majorTickMark val="out"/>
        <c:minorTickMark val="none"/>
        <c:tickLblPos val="nextTo"/>
        <c:crossAx val="2009759840"/>
        <c:crosses val="autoZero"/>
        <c:crossBetween val="between"/>
        <c:majorUnit val="20.0"/>
      </c:valAx>
    </c:plotArea>
    <c:plotVisOnly val="1"/>
    <c:dispBlanksAs val="gap"/>
    <c:showDLblsOverMax val="0"/>
  </c:chart>
  <c:txPr>
    <a:bodyPr/>
    <a:lstStyle/>
    <a:p>
      <a:pPr>
        <a:defRPr sz="1400">
          <a:latin typeface="Montserrat"/>
          <a:cs typeface="Montserrat"/>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Locational Value of Distributed</a:t>
            </a:r>
            <a:r>
              <a:rPr lang="en-US" baseline="0" dirty="0" smtClean="0"/>
              <a:t> Solar PV: </a:t>
            </a:r>
            <a:br>
              <a:rPr lang="en-US" baseline="0" dirty="0" smtClean="0"/>
            </a:br>
            <a:r>
              <a:rPr lang="en-US" baseline="0" dirty="0" smtClean="0"/>
              <a:t>Mohawk Valley, New York Example, Average Value Case</a:t>
            </a:r>
            <a:endParaRPr lang="en-US" dirty="0"/>
          </a:p>
        </c:rich>
      </c:tx>
      <c:layout>
        <c:manualLayout>
          <c:xMode val="edge"/>
          <c:yMode val="edge"/>
          <c:x val="0.202121923155021"/>
          <c:y val="0.00787401574803149"/>
        </c:manualLayout>
      </c:layout>
      <c:overlay val="0"/>
    </c:title>
    <c:autoTitleDeleted val="0"/>
    <c:plotArea>
      <c:layout>
        <c:manualLayout>
          <c:layoutTarget val="inner"/>
          <c:xMode val="edge"/>
          <c:yMode val="edge"/>
          <c:x val="0.126106987342914"/>
          <c:y val="0.146630515525182"/>
          <c:w val="0.855268370823274"/>
          <c:h val="0.673351656514634"/>
        </c:manualLayout>
      </c:layout>
      <c:barChart>
        <c:barDir val="col"/>
        <c:grouping val="stacked"/>
        <c:varyColors val="0"/>
        <c:ser>
          <c:idx val="0"/>
          <c:order val="0"/>
          <c:tx>
            <c:strRef>
              <c:f>Sheet1!$B$1</c:f>
              <c:strCache>
                <c:ptCount val="1"/>
                <c:pt idx="0">
                  <c:v>Min</c:v>
                </c:pt>
              </c:strCache>
            </c:strRef>
          </c:tx>
          <c:spPr>
            <a:solidFill>
              <a:schemeClr val="bg1"/>
            </a:solidFill>
            <a:ln>
              <a:noFill/>
            </a:ln>
            <a:effectLst/>
          </c:spPr>
          <c:invertIfNegative val="0"/>
          <c:cat>
            <c:strRef>
              <c:f>Sheet1!$A$2:$A$8</c:f>
              <c:strCache>
                <c:ptCount val="7"/>
                <c:pt idx="0">
                  <c:v>LMP Locational Premium</c:v>
                </c:pt>
                <c:pt idx="1">
                  <c:v>Distr. loss reduction</c:v>
                </c:pt>
                <c:pt idx="2">
                  <c:v>Conservation voltage reduction</c:v>
                </c:pt>
                <c:pt idx="3">
                  <c:v>Network invest. deferral </c:v>
                </c:pt>
                <c:pt idx="4">
                  <c:v>Generation deferral </c:v>
                </c:pt>
                <c:pt idx="5">
                  <c:v>Reliability </c:v>
                </c:pt>
                <c:pt idx="6">
                  <c:v>Total locational value</c:v>
                </c:pt>
              </c:strCache>
            </c:strRef>
          </c:cat>
          <c:val>
            <c:numRef>
              <c:f>Sheet1!$B$2:$B$8</c:f>
              <c:numCache>
                <c:formatCode>_-* #,##0.0_-;\-* #,##0.0_-;_-* "-"??_-;_-@_-</c:formatCode>
                <c:ptCount val="7"/>
                <c:pt idx="0">
                  <c:v>0.0</c:v>
                </c:pt>
                <c:pt idx="1">
                  <c:v>2.3</c:v>
                </c:pt>
                <c:pt idx="2">
                  <c:v>5.4</c:v>
                </c:pt>
                <c:pt idx="3">
                  <c:v>7.069100000000001</c:v>
                </c:pt>
                <c:pt idx="4">
                  <c:v>7.069100000000001</c:v>
                </c:pt>
                <c:pt idx="5">
                  <c:v>7.9402</c:v>
                </c:pt>
                <c:pt idx="6">
                  <c:v>0.0</c:v>
                </c:pt>
              </c:numCache>
            </c:numRef>
          </c:val>
        </c:ser>
        <c:ser>
          <c:idx val="1"/>
          <c:order val="1"/>
          <c:tx>
            <c:strRef>
              <c:f>Sheet1!$C$1</c:f>
              <c:strCache>
                <c:ptCount val="1"/>
                <c:pt idx="0">
                  <c:v>Max</c:v>
                </c:pt>
              </c:strCache>
            </c:strRef>
          </c:tx>
          <c:spPr>
            <a:solidFill>
              <a:srgbClr val="16304D"/>
            </a:solidFill>
          </c:spPr>
          <c:invertIfNegative val="0"/>
          <c:cat>
            <c:strRef>
              <c:f>Sheet1!$A$2:$A$8</c:f>
              <c:strCache>
                <c:ptCount val="7"/>
                <c:pt idx="0">
                  <c:v>LMP Locational Premium</c:v>
                </c:pt>
                <c:pt idx="1">
                  <c:v>Distr. loss reduction</c:v>
                </c:pt>
                <c:pt idx="2">
                  <c:v>Conservation voltage reduction</c:v>
                </c:pt>
                <c:pt idx="3">
                  <c:v>Network invest. deferral </c:v>
                </c:pt>
                <c:pt idx="4">
                  <c:v>Generation deferral </c:v>
                </c:pt>
                <c:pt idx="5">
                  <c:v>Reliability </c:v>
                </c:pt>
                <c:pt idx="6">
                  <c:v>Total locational value</c:v>
                </c:pt>
              </c:strCache>
            </c:strRef>
          </c:cat>
          <c:val>
            <c:numRef>
              <c:f>Sheet1!$C$2:$C$8</c:f>
              <c:numCache>
                <c:formatCode>_-* #,##0.0_-;\-* #,##0.0_-;_-* "-"??_-;_-@_-</c:formatCode>
                <c:ptCount val="7"/>
                <c:pt idx="0">
                  <c:v>2.3</c:v>
                </c:pt>
                <c:pt idx="1">
                  <c:v>3.1</c:v>
                </c:pt>
                <c:pt idx="2">
                  <c:v>1.6691</c:v>
                </c:pt>
                <c:pt idx="3">
                  <c:v>0.0</c:v>
                </c:pt>
                <c:pt idx="4">
                  <c:v>0.8711</c:v>
                </c:pt>
                <c:pt idx="5">
                  <c:v>0.0</c:v>
                </c:pt>
                <c:pt idx="6">
                  <c:v>7.9402</c:v>
                </c:pt>
              </c:numCache>
            </c:numRef>
          </c:val>
        </c:ser>
        <c:dLbls>
          <c:showLegendKey val="0"/>
          <c:showVal val="0"/>
          <c:showCatName val="0"/>
          <c:showSerName val="0"/>
          <c:showPercent val="0"/>
          <c:showBubbleSize val="0"/>
        </c:dLbls>
        <c:gapWidth val="150"/>
        <c:overlap val="100"/>
        <c:axId val="2009286752"/>
        <c:axId val="2009290784"/>
      </c:barChart>
      <c:catAx>
        <c:axId val="2009286752"/>
        <c:scaling>
          <c:orientation val="minMax"/>
        </c:scaling>
        <c:delete val="0"/>
        <c:axPos val="b"/>
        <c:numFmt formatCode="General" sourceLinked="0"/>
        <c:majorTickMark val="out"/>
        <c:minorTickMark val="none"/>
        <c:tickLblPos val="nextTo"/>
        <c:txPr>
          <a:bodyPr/>
          <a:lstStyle/>
          <a:p>
            <a:pPr>
              <a:defRPr sz="1200"/>
            </a:pPr>
            <a:endParaRPr lang="en-US"/>
          </a:p>
        </c:txPr>
        <c:crossAx val="2009290784"/>
        <c:crosses val="autoZero"/>
        <c:auto val="1"/>
        <c:lblAlgn val="ctr"/>
        <c:lblOffset val="100"/>
        <c:noMultiLvlLbl val="0"/>
      </c:catAx>
      <c:valAx>
        <c:axId val="2009290784"/>
        <c:scaling>
          <c:orientation val="minMax"/>
          <c:max val="10.0"/>
        </c:scaling>
        <c:delete val="0"/>
        <c:axPos val="l"/>
        <c:title>
          <c:tx>
            <c:rich>
              <a:bodyPr rot="-5400000" vert="horz"/>
              <a:lstStyle/>
              <a:p>
                <a:pPr>
                  <a:defRPr/>
                </a:pPr>
                <a:r>
                  <a:rPr lang="en-US" dirty="0" smtClean="0"/>
                  <a:t>Average value per </a:t>
                </a:r>
                <a:r>
                  <a:rPr lang="en-US" dirty="0" err="1" smtClean="0"/>
                  <a:t>MWh</a:t>
                </a:r>
                <a:r>
                  <a:rPr lang="en-US" dirty="0" smtClean="0"/>
                  <a:t> produced</a:t>
                </a:r>
                <a:endParaRPr lang="en-US" dirty="0"/>
              </a:p>
            </c:rich>
          </c:tx>
          <c:layout>
            <c:manualLayout>
              <c:xMode val="edge"/>
              <c:yMode val="edge"/>
              <c:x val="0.0214899713467049"/>
              <c:y val="0.137037162807479"/>
            </c:manualLayout>
          </c:layout>
          <c:overlay val="0"/>
        </c:title>
        <c:numFmt formatCode="&quot;$&quot;#,##0" sourceLinked="0"/>
        <c:majorTickMark val="out"/>
        <c:minorTickMark val="none"/>
        <c:tickLblPos val="nextTo"/>
        <c:crossAx val="2009286752"/>
        <c:crosses val="autoZero"/>
        <c:crossBetween val="between"/>
        <c:majorUnit val="2.0"/>
      </c:valAx>
    </c:plotArea>
    <c:plotVisOnly val="1"/>
    <c:dispBlanksAs val="gap"/>
    <c:showDLblsOverMax val="0"/>
  </c:chart>
  <c:txPr>
    <a:bodyPr/>
    <a:lstStyle/>
    <a:p>
      <a:pPr>
        <a:defRPr sz="1400">
          <a:latin typeface="Montserrat"/>
          <a:cs typeface="Montserrat"/>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900"/>
            </a:pPr>
            <a:r>
              <a:rPr lang="en-US" sz="1700" dirty="0" smtClean="0">
                <a:latin typeface="Montserrat"/>
                <a:cs typeface="Montserrat"/>
              </a:rPr>
              <a:t>Economies</a:t>
            </a:r>
            <a:r>
              <a:rPr lang="en-US" sz="1700" baseline="0" dirty="0" smtClean="0">
                <a:latin typeface="Montserrat"/>
                <a:cs typeface="Montserrat"/>
              </a:rPr>
              <a:t> of Scale in Solar PV: </a:t>
            </a:r>
          </a:p>
          <a:p>
            <a:pPr>
              <a:defRPr sz="1900"/>
            </a:pPr>
            <a:r>
              <a:rPr lang="en-US" sz="600" baseline="0" dirty="0" smtClean="0">
                <a:latin typeface="Montserrat"/>
                <a:cs typeface="Montserrat"/>
              </a:rPr>
              <a:t/>
            </a:r>
            <a:br>
              <a:rPr lang="en-US" sz="600" baseline="0" dirty="0" smtClean="0">
                <a:latin typeface="Montserrat"/>
                <a:cs typeface="Montserrat"/>
              </a:rPr>
            </a:br>
            <a:r>
              <a:rPr lang="en-US" sz="1400" baseline="0" dirty="0" smtClean="0">
                <a:latin typeface="Montserrat"/>
                <a:cs typeface="Montserrat"/>
              </a:rPr>
              <a:t>2015 </a:t>
            </a:r>
            <a:r>
              <a:rPr lang="en-US" sz="1400" baseline="0" dirty="0" err="1" smtClean="0">
                <a:latin typeface="Montserrat"/>
                <a:cs typeface="Montserrat"/>
              </a:rPr>
              <a:t>Levelized</a:t>
            </a:r>
            <a:r>
              <a:rPr lang="en-US" sz="1400" baseline="0" dirty="0" smtClean="0">
                <a:latin typeface="Montserrat"/>
                <a:cs typeface="Montserrat"/>
              </a:rPr>
              <a:t> Cost of Electricity for PV Projects in New York and Incremental Cost Relative to Utility-scale Projects</a:t>
            </a:r>
            <a:endParaRPr lang="en-US" sz="1400" dirty="0">
              <a:latin typeface="Montserrat"/>
              <a:cs typeface="Montserrat"/>
            </a:endParaRPr>
          </a:p>
        </c:rich>
      </c:tx>
      <c:layout>
        <c:manualLayout>
          <c:xMode val="edge"/>
          <c:yMode val="edge"/>
          <c:x val="0.149494968718034"/>
          <c:y val="0.0381231671554252"/>
        </c:manualLayout>
      </c:layout>
      <c:overlay val="0"/>
    </c:title>
    <c:autoTitleDeleted val="0"/>
    <c:plotArea>
      <c:layout>
        <c:manualLayout>
          <c:layoutTarget val="inner"/>
          <c:xMode val="edge"/>
          <c:yMode val="edge"/>
          <c:x val="0.142059376263768"/>
          <c:y val="0.25962374601134"/>
          <c:w val="0.813045650260485"/>
          <c:h val="0.617229547186367"/>
        </c:manualLayout>
      </c:layout>
      <c:barChart>
        <c:barDir val="col"/>
        <c:grouping val="stacked"/>
        <c:varyColors val="0"/>
        <c:ser>
          <c:idx val="0"/>
          <c:order val="0"/>
          <c:tx>
            <c:strRef>
              <c:f>Sheet1!$B$1</c:f>
              <c:strCache>
                <c:ptCount val="1"/>
                <c:pt idx="0">
                  <c:v>Column1</c:v>
                </c:pt>
              </c:strCache>
            </c:strRef>
          </c:tx>
          <c:spPr>
            <a:solidFill>
              <a:srgbClr val="1D1F21"/>
            </a:solidFill>
            <a:ln>
              <a:noFill/>
            </a:ln>
          </c:spPr>
          <c:invertIfNegative val="0"/>
          <c:cat>
            <c:strRef>
              <c:f>Sheet1!$A$2:$A$5</c:f>
              <c:strCache>
                <c:ptCount val="4"/>
                <c:pt idx="0">
                  <c:v>30 MW Utility-scale</c:v>
                </c:pt>
                <c:pt idx="1">
                  <c:v>1.5 MW Community</c:v>
                </c:pt>
                <c:pt idx="2">
                  <c:v>1 MW C&amp;I Rooftop</c:v>
                </c:pt>
                <c:pt idx="3">
                  <c:v>5 kW Residential Rooftop</c:v>
                </c:pt>
              </c:strCache>
            </c:strRef>
          </c:cat>
          <c:val>
            <c:numRef>
              <c:f>Sheet1!$B$2:$B$5</c:f>
              <c:numCache>
                <c:formatCode>"$"#,##0</c:formatCode>
                <c:ptCount val="4"/>
                <c:pt idx="0">
                  <c:v>88.0</c:v>
                </c:pt>
                <c:pt idx="1">
                  <c:v>88.0</c:v>
                </c:pt>
                <c:pt idx="2">
                  <c:v>88.0</c:v>
                </c:pt>
                <c:pt idx="3">
                  <c:v>88.0</c:v>
                </c:pt>
              </c:numCache>
            </c:numRef>
          </c:val>
        </c:ser>
        <c:ser>
          <c:idx val="1"/>
          <c:order val="1"/>
          <c:tx>
            <c:strRef>
              <c:f>Sheet1!$C$1</c:f>
              <c:strCache>
                <c:ptCount val="1"/>
                <c:pt idx="0">
                  <c:v>Column2</c:v>
                </c:pt>
              </c:strCache>
            </c:strRef>
          </c:tx>
          <c:spPr>
            <a:solidFill>
              <a:srgbClr val="16304D"/>
            </a:solidFill>
          </c:spPr>
          <c:invertIfNegative val="0"/>
          <c:dLbls>
            <c:dLbl>
              <c:idx val="0"/>
              <c:delete val="1"/>
              <c:extLst>
                <c:ext xmlns:c15="http://schemas.microsoft.com/office/drawing/2012/chart" uri="{CE6537A1-D6FC-4f65-9D91-7224C49458BB}"/>
              </c:extLst>
            </c:dLbl>
            <c:spPr>
              <a:noFill/>
              <a:ln>
                <a:noFill/>
              </a:ln>
              <a:effectLst/>
            </c:spPr>
            <c:txPr>
              <a:bodyPr/>
              <a:lstStyle/>
              <a:p>
                <a:pPr>
                  <a:defRPr sz="1600">
                    <a:solidFill>
                      <a:srgbClr val="FFFFFF"/>
                    </a:solidFill>
                    <a:latin typeface="Montserrat"/>
                    <a:cs typeface="Montserra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30 MW Utility-scale</c:v>
                </c:pt>
                <c:pt idx="1">
                  <c:v>1.5 MW Community</c:v>
                </c:pt>
                <c:pt idx="2">
                  <c:v>1 MW C&amp;I Rooftop</c:v>
                </c:pt>
                <c:pt idx="3">
                  <c:v>5 kW Residential Rooftop</c:v>
                </c:pt>
              </c:strCache>
            </c:strRef>
          </c:cat>
          <c:val>
            <c:numRef>
              <c:f>Sheet1!$C$2:$C$5</c:f>
              <c:numCache>
                <c:formatCode>"$"#,##0</c:formatCode>
                <c:ptCount val="4"/>
                <c:pt idx="0">
                  <c:v>0.0</c:v>
                </c:pt>
                <c:pt idx="1">
                  <c:v>48.0</c:v>
                </c:pt>
                <c:pt idx="2">
                  <c:v>98.0</c:v>
                </c:pt>
                <c:pt idx="3">
                  <c:v>229.0</c:v>
                </c:pt>
              </c:numCache>
            </c:numRef>
          </c:val>
        </c:ser>
        <c:dLbls>
          <c:showLegendKey val="0"/>
          <c:showVal val="0"/>
          <c:showCatName val="0"/>
          <c:showSerName val="0"/>
          <c:showPercent val="0"/>
          <c:showBubbleSize val="0"/>
        </c:dLbls>
        <c:gapWidth val="150"/>
        <c:overlap val="100"/>
        <c:axId val="2105097952"/>
        <c:axId val="1996576272"/>
      </c:barChart>
      <c:catAx>
        <c:axId val="2105097952"/>
        <c:scaling>
          <c:orientation val="minMax"/>
        </c:scaling>
        <c:delete val="0"/>
        <c:axPos val="b"/>
        <c:numFmt formatCode="General" sourceLinked="0"/>
        <c:majorTickMark val="out"/>
        <c:minorTickMark val="none"/>
        <c:tickLblPos val="nextTo"/>
        <c:txPr>
          <a:bodyPr/>
          <a:lstStyle/>
          <a:p>
            <a:pPr>
              <a:defRPr sz="1300">
                <a:latin typeface="Montserrat"/>
                <a:cs typeface="Montserrat"/>
              </a:defRPr>
            </a:pPr>
            <a:endParaRPr lang="en-US"/>
          </a:p>
        </c:txPr>
        <c:crossAx val="1996576272"/>
        <c:crosses val="autoZero"/>
        <c:auto val="1"/>
        <c:lblAlgn val="ctr"/>
        <c:lblOffset val="100"/>
        <c:noMultiLvlLbl val="0"/>
      </c:catAx>
      <c:valAx>
        <c:axId val="1996576272"/>
        <c:scaling>
          <c:orientation val="minMax"/>
        </c:scaling>
        <c:delete val="0"/>
        <c:axPos val="l"/>
        <c:majorGridlines/>
        <c:title>
          <c:tx>
            <c:rich>
              <a:bodyPr rot="-5400000" vert="horz"/>
              <a:lstStyle/>
              <a:p>
                <a:pPr>
                  <a:defRPr sz="1400">
                    <a:latin typeface="Montserrat"/>
                    <a:cs typeface="Montserrat"/>
                  </a:defRPr>
                </a:pPr>
                <a:r>
                  <a:rPr lang="en-US" sz="1400" dirty="0" err="1" smtClean="0">
                    <a:latin typeface="Montserrat"/>
                    <a:cs typeface="Montserrat"/>
                  </a:rPr>
                  <a:t>Levelized</a:t>
                </a:r>
                <a:r>
                  <a:rPr lang="en-US" sz="1400" dirty="0" smtClean="0">
                    <a:latin typeface="Montserrat"/>
                    <a:cs typeface="Montserrat"/>
                  </a:rPr>
                  <a:t> Cost of Electricity </a:t>
                </a:r>
                <a:br>
                  <a:rPr lang="en-US" sz="1400" dirty="0" smtClean="0">
                    <a:latin typeface="Montserrat"/>
                    <a:cs typeface="Montserrat"/>
                  </a:rPr>
                </a:br>
                <a:r>
                  <a:rPr lang="en-US" sz="1400" dirty="0" smtClean="0">
                    <a:latin typeface="Montserrat"/>
                    <a:cs typeface="Montserrat"/>
                  </a:rPr>
                  <a:t>(2015 USD/</a:t>
                </a:r>
                <a:r>
                  <a:rPr lang="en-US" sz="1400" dirty="0" err="1" smtClean="0">
                    <a:latin typeface="Montserrat"/>
                    <a:cs typeface="Montserrat"/>
                  </a:rPr>
                  <a:t>MWh</a:t>
                </a:r>
                <a:r>
                  <a:rPr lang="en-US" sz="1400" dirty="0" smtClean="0">
                    <a:latin typeface="Montserrat"/>
                    <a:cs typeface="Montserrat"/>
                  </a:rPr>
                  <a:t>)</a:t>
                </a:r>
                <a:endParaRPr lang="en-US" sz="1400" dirty="0">
                  <a:latin typeface="Montserrat"/>
                  <a:cs typeface="Montserrat"/>
                </a:endParaRPr>
              </a:p>
            </c:rich>
          </c:tx>
          <c:layout>
            <c:manualLayout>
              <c:xMode val="edge"/>
              <c:yMode val="edge"/>
              <c:x val="0.0134932533733133"/>
              <c:y val="0.251953162015207"/>
            </c:manualLayout>
          </c:layout>
          <c:overlay val="0"/>
        </c:title>
        <c:numFmt formatCode="#,##0" sourceLinked="0"/>
        <c:majorTickMark val="out"/>
        <c:minorTickMark val="none"/>
        <c:tickLblPos val="nextTo"/>
        <c:txPr>
          <a:bodyPr/>
          <a:lstStyle/>
          <a:p>
            <a:pPr>
              <a:defRPr sz="1400" b="0">
                <a:latin typeface="Montserrat"/>
                <a:cs typeface="Montserrat"/>
              </a:defRPr>
            </a:pPr>
            <a:endParaRPr lang="en-US"/>
          </a:p>
        </c:txPr>
        <c:crossAx val="210509795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Locational Value and Distributed Opportunity Cost of Distributed</a:t>
            </a:r>
            <a:r>
              <a:rPr lang="en-US" baseline="0" dirty="0" smtClean="0"/>
              <a:t> Solar PV:  Long Island, New York Example, </a:t>
            </a:r>
            <a:br>
              <a:rPr lang="en-US" baseline="0" dirty="0" smtClean="0"/>
            </a:br>
            <a:r>
              <a:rPr lang="en-US" baseline="0" dirty="0" smtClean="0"/>
              <a:t>High Value Case</a:t>
            </a:r>
            <a:endParaRPr lang="en-US" dirty="0"/>
          </a:p>
        </c:rich>
      </c:tx>
      <c:layout>
        <c:manualLayout>
          <c:xMode val="edge"/>
          <c:yMode val="edge"/>
          <c:x val="0.217836220472441"/>
          <c:y val="0.0104579950761969"/>
        </c:manualLayout>
      </c:layout>
      <c:overlay val="0"/>
    </c:title>
    <c:autoTitleDeleted val="0"/>
    <c:plotArea>
      <c:layout>
        <c:manualLayout>
          <c:layoutTarget val="inner"/>
          <c:xMode val="edge"/>
          <c:yMode val="edge"/>
          <c:x val="0.126106987342914"/>
          <c:y val="0.146630515525182"/>
          <c:w val="0.855268370823274"/>
          <c:h val="0.673351656514634"/>
        </c:manualLayout>
      </c:layout>
      <c:barChart>
        <c:barDir val="col"/>
        <c:grouping val="stacked"/>
        <c:varyColors val="0"/>
        <c:ser>
          <c:idx val="0"/>
          <c:order val="0"/>
          <c:tx>
            <c:strRef>
              <c:f>Sheet1!$B$1</c:f>
              <c:strCache>
                <c:ptCount val="1"/>
                <c:pt idx="0">
                  <c:v>Min</c:v>
                </c:pt>
              </c:strCache>
            </c:strRef>
          </c:tx>
          <c:spPr>
            <a:solidFill>
              <a:schemeClr val="bg1"/>
            </a:solidFill>
            <a:ln>
              <a:noFill/>
            </a:ln>
            <a:effectLst/>
          </c:spPr>
          <c:invertIfNegative val="0"/>
          <c:cat>
            <c:strRef>
              <c:f>Sheet1!$A$2:$A$11</c:f>
              <c:strCache>
                <c:ptCount val="10"/>
                <c:pt idx="0">
                  <c:v>LMP Locational Premium</c:v>
                </c:pt>
                <c:pt idx="1">
                  <c:v>Distr. loss reduction</c:v>
                </c:pt>
                <c:pt idx="2">
                  <c:v>CVR</c:v>
                </c:pt>
                <c:pt idx="3">
                  <c:v>Network invest. deferral </c:v>
                </c:pt>
                <c:pt idx="4">
                  <c:v>Generation deferral </c:v>
                </c:pt>
                <c:pt idx="5">
                  <c:v>Reliability </c:v>
                </c:pt>
                <c:pt idx="6">
                  <c:v>Total locational value</c:v>
                </c:pt>
                <c:pt idx="7">
                  <c:v>1.5 MW</c:v>
                </c:pt>
                <c:pt idx="8">
                  <c:v>1.0 MW</c:v>
                </c:pt>
                <c:pt idx="9">
                  <c:v>5.0 kW</c:v>
                </c:pt>
              </c:strCache>
            </c:strRef>
          </c:cat>
          <c:val>
            <c:numRef>
              <c:f>Sheet1!$B$2:$B$11</c:f>
              <c:numCache>
                <c:formatCode>_-* #,##0.0_-;\-* #,##0.0_-;_-* "-"??_-;_-@_-</c:formatCode>
                <c:ptCount val="10"/>
                <c:pt idx="0">
                  <c:v>0.0</c:v>
                </c:pt>
                <c:pt idx="1">
                  <c:v>24.0</c:v>
                </c:pt>
                <c:pt idx="2">
                  <c:v>29.6</c:v>
                </c:pt>
                <c:pt idx="3">
                  <c:v>40.7</c:v>
                </c:pt>
                <c:pt idx="4">
                  <c:v>81.85229999999998</c:v>
                </c:pt>
                <c:pt idx="5">
                  <c:v>84.7124</c:v>
                </c:pt>
                <c:pt idx="6">
                  <c:v>0.0</c:v>
                </c:pt>
                <c:pt idx="7" formatCode="General">
                  <c:v>0.0</c:v>
                </c:pt>
                <c:pt idx="8" formatCode="General">
                  <c:v>0.0</c:v>
                </c:pt>
                <c:pt idx="9" formatCode="General">
                  <c:v>0.0</c:v>
                </c:pt>
              </c:numCache>
            </c:numRef>
          </c:val>
        </c:ser>
        <c:ser>
          <c:idx val="1"/>
          <c:order val="1"/>
          <c:tx>
            <c:strRef>
              <c:f>Sheet1!$C$1</c:f>
              <c:strCache>
                <c:ptCount val="1"/>
                <c:pt idx="0">
                  <c:v>Max</c:v>
                </c:pt>
              </c:strCache>
            </c:strRef>
          </c:tx>
          <c:spPr>
            <a:solidFill>
              <a:srgbClr val="16304D"/>
            </a:solidFill>
          </c:spPr>
          <c:invertIfNegative val="0"/>
          <c:dPt>
            <c:idx val="7"/>
            <c:invertIfNegative val="0"/>
            <c:bubble3D val="0"/>
            <c:spPr>
              <a:solidFill>
                <a:srgbClr val="2777B9"/>
              </a:solidFill>
            </c:spPr>
          </c:dPt>
          <c:dPt>
            <c:idx val="8"/>
            <c:invertIfNegative val="0"/>
            <c:bubble3D val="0"/>
            <c:spPr>
              <a:solidFill>
                <a:srgbClr val="2777B9"/>
              </a:solidFill>
            </c:spPr>
          </c:dPt>
          <c:dPt>
            <c:idx val="9"/>
            <c:invertIfNegative val="0"/>
            <c:bubble3D val="0"/>
            <c:spPr>
              <a:solidFill>
                <a:srgbClr val="2777B9"/>
              </a:solidFill>
            </c:spPr>
          </c:dPt>
          <c:cat>
            <c:strRef>
              <c:f>Sheet1!$A$2:$A$11</c:f>
              <c:strCache>
                <c:ptCount val="10"/>
                <c:pt idx="0">
                  <c:v>LMP Locational Premium</c:v>
                </c:pt>
                <c:pt idx="1">
                  <c:v>Distr. loss reduction</c:v>
                </c:pt>
                <c:pt idx="2">
                  <c:v>CVR</c:v>
                </c:pt>
                <c:pt idx="3">
                  <c:v>Network invest. deferral </c:v>
                </c:pt>
                <c:pt idx="4">
                  <c:v>Generation deferral </c:v>
                </c:pt>
                <c:pt idx="5">
                  <c:v>Reliability </c:v>
                </c:pt>
                <c:pt idx="6">
                  <c:v>Total locational value</c:v>
                </c:pt>
                <c:pt idx="7">
                  <c:v>1.5 MW</c:v>
                </c:pt>
                <c:pt idx="8">
                  <c:v>1.0 MW</c:v>
                </c:pt>
                <c:pt idx="9">
                  <c:v>5.0 kW</c:v>
                </c:pt>
              </c:strCache>
            </c:strRef>
          </c:cat>
          <c:val>
            <c:numRef>
              <c:f>Sheet1!$C$2:$C$11</c:f>
              <c:numCache>
                <c:formatCode>_-* #,##0.0_-;\-* #,##0.0_-;_-* "-"??_-;_-@_-</c:formatCode>
                <c:ptCount val="10"/>
                <c:pt idx="0">
                  <c:v>24.0</c:v>
                </c:pt>
                <c:pt idx="1">
                  <c:v>5.6</c:v>
                </c:pt>
                <c:pt idx="2">
                  <c:v>11.1</c:v>
                </c:pt>
                <c:pt idx="3">
                  <c:v>41.1523</c:v>
                </c:pt>
                <c:pt idx="4">
                  <c:v>2.8601</c:v>
                </c:pt>
                <c:pt idx="5">
                  <c:v>0.0</c:v>
                </c:pt>
                <c:pt idx="6">
                  <c:v>84.7124</c:v>
                </c:pt>
                <c:pt idx="7" formatCode="General">
                  <c:v>48.0</c:v>
                </c:pt>
                <c:pt idx="8" formatCode="General">
                  <c:v>98.0</c:v>
                </c:pt>
                <c:pt idx="9" formatCode="General">
                  <c:v>229.0</c:v>
                </c:pt>
              </c:numCache>
            </c:numRef>
          </c:val>
        </c:ser>
        <c:dLbls>
          <c:showLegendKey val="0"/>
          <c:showVal val="0"/>
          <c:showCatName val="0"/>
          <c:showSerName val="0"/>
          <c:showPercent val="0"/>
          <c:showBubbleSize val="0"/>
        </c:dLbls>
        <c:gapWidth val="150"/>
        <c:overlap val="100"/>
        <c:axId val="2104270912"/>
        <c:axId val="1928404240"/>
      </c:barChart>
      <c:catAx>
        <c:axId val="2104270912"/>
        <c:scaling>
          <c:orientation val="minMax"/>
        </c:scaling>
        <c:delete val="0"/>
        <c:axPos val="b"/>
        <c:numFmt formatCode="General" sourceLinked="0"/>
        <c:majorTickMark val="out"/>
        <c:minorTickMark val="none"/>
        <c:tickLblPos val="nextTo"/>
        <c:txPr>
          <a:bodyPr/>
          <a:lstStyle/>
          <a:p>
            <a:pPr>
              <a:defRPr sz="1000"/>
            </a:pPr>
            <a:endParaRPr lang="en-US"/>
          </a:p>
        </c:txPr>
        <c:crossAx val="1928404240"/>
        <c:crosses val="autoZero"/>
        <c:auto val="1"/>
        <c:lblAlgn val="ctr"/>
        <c:lblOffset val="100"/>
        <c:noMultiLvlLbl val="0"/>
      </c:catAx>
      <c:valAx>
        <c:axId val="1928404240"/>
        <c:scaling>
          <c:orientation val="minMax"/>
          <c:max val="250.0"/>
        </c:scaling>
        <c:delete val="0"/>
        <c:axPos val="l"/>
        <c:title>
          <c:tx>
            <c:rich>
              <a:bodyPr rot="-5400000" vert="horz"/>
              <a:lstStyle/>
              <a:p>
                <a:pPr>
                  <a:defRPr/>
                </a:pPr>
                <a:r>
                  <a:rPr lang="en-US" dirty="0" smtClean="0"/>
                  <a:t>Average value per </a:t>
                </a:r>
                <a:r>
                  <a:rPr lang="en-US" dirty="0" err="1" smtClean="0"/>
                  <a:t>MWh</a:t>
                </a:r>
                <a:r>
                  <a:rPr lang="en-US" dirty="0" smtClean="0"/>
                  <a:t> produced</a:t>
                </a:r>
                <a:endParaRPr lang="en-US" dirty="0"/>
              </a:p>
            </c:rich>
          </c:tx>
          <c:layout>
            <c:manualLayout>
              <c:xMode val="edge"/>
              <c:yMode val="edge"/>
              <c:x val="0.0214899713467049"/>
              <c:y val="0.137037162807479"/>
            </c:manualLayout>
          </c:layout>
          <c:overlay val="0"/>
        </c:title>
        <c:numFmt formatCode="&quot;$&quot;#,##0" sourceLinked="0"/>
        <c:majorTickMark val="out"/>
        <c:minorTickMark val="none"/>
        <c:tickLblPos val="nextTo"/>
        <c:crossAx val="2104270912"/>
        <c:crosses val="autoZero"/>
        <c:crossBetween val="between"/>
        <c:majorUnit val="20.0"/>
      </c:valAx>
    </c:plotArea>
    <c:plotVisOnly val="1"/>
    <c:dispBlanksAs val="gap"/>
    <c:showDLblsOverMax val="0"/>
  </c:chart>
  <c:txPr>
    <a:bodyPr/>
    <a:lstStyle/>
    <a:p>
      <a:pPr>
        <a:defRPr sz="1400">
          <a:latin typeface="Montserrat"/>
          <a:cs typeface="Montserrat"/>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Locational Value and Distributed Opportunity Cost of Distributed</a:t>
            </a:r>
            <a:r>
              <a:rPr lang="en-US" baseline="0" dirty="0" smtClean="0"/>
              <a:t> Solar PV:  Mohawk Valley, New York Example, </a:t>
            </a:r>
            <a:br>
              <a:rPr lang="en-US" baseline="0" dirty="0" smtClean="0"/>
            </a:br>
            <a:r>
              <a:rPr lang="en-US" baseline="0" dirty="0" smtClean="0"/>
              <a:t>Average Value Case</a:t>
            </a:r>
            <a:endParaRPr lang="en-US" dirty="0"/>
          </a:p>
        </c:rich>
      </c:tx>
      <c:layout>
        <c:manualLayout>
          <c:xMode val="edge"/>
          <c:yMode val="edge"/>
          <c:x val="0.217836220472441"/>
          <c:y val="0.0104579950761969"/>
        </c:manualLayout>
      </c:layout>
      <c:overlay val="0"/>
    </c:title>
    <c:autoTitleDeleted val="0"/>
    <c:plotArea>
      <c:layout>
        <c:manualLayout>
          <c:layoutTarget val="inner"/>
          <c:xMode val="edge"/>
          <c:yMode val="edge"/>
          <c:x val="0.126106987342914"/>
          <c:y val="0.146630515525182"/>
          <c:w val="0.855268370823274"/>
          <c:h val="0.673351656514634"/>
        </c:manualLayout>
      </c:layout>
      <c:barChart>
        <c:barDir val="col"/>
        <c:grouping val="stacked"/>
        <c:varyColors val="0"/>
        <c:ser>
          <c:idx val="0"/>
          <c:order val="0"/>
          <c:tx>
            <c:strRef>
              <c:f>Sheet1!$B$1</c:f>
              <c:strCache>
                <c:ptCount val="1"/>
                <c:pt idx="0">
                  <c:v>Min</c:v>
                </c:pt>
              </c:strCache>
            </c:strRef>
          </c:tx>
          <c:spPr>
            <a:solidFill>
              <a:schemeClr val="bg1"/>
            </a:solidFill>
            <a:ln>
              <a:noFill/>
            </a:ln>
            <a:effectLst/>
          </c:spPr>
          <c:invertIfNegative val="0"/>
          <c:cat>
            <c:strRef>
              <c:f>Sheet1!$A$2:$A$11</c:f>
              <c:strCache>
                <c:ptCount val="10"/>
                <c:pt idx="0">
                  <c:v>LMP Locational Premium</c:v>
                </c:pt>
                <c:pt idx="1">
                  <c:v>Distr. loss reduction</c:v>
                </c:pt>
                <c:pt idx="2">
                  <c:v>CVR</c:v>
                </c:pt>
                <c:pt idx="3">
                  <c:v>Network invest. deferral </c:v>
                </c:pt>
                <c:pt idx="4">
                  <c:v>Generation deferral </c:v>
                </c:pt>
                <c:pt idx="5">
                  <c:v>Reliability </c:v>
                </c:pt>
                <c:pt idx="6">
                  <c:v>Total locational value</c:v>
                </c:pt>
                <c:pt idx="7">
                  <c:v>1.5 MW</c:v>
                </c:pt>
                <c:pt idx="8">
                  <c:v>1.0 MW</c:v>
                </c:pt>
                <c:pt idx="9">
                  <c:v>5.0 kW</c:v>
                </c:pt>
              </c:strCache>
            </c:strRef>
          </c:cat>
          <c:val>
            <c:numRef>
              <c:f>Sheet1!$B$2:$B$11</c:f>
              <c:numCache>
                <c:formatCode>_-* #,##0.0_-;\-* #,##0.0_-;_-* "-"??_-;_-@_-</c:formatCode>
                <c:ptCount val="10"/>
                <c:pt idx="0">
                  <c:v>0.0</c:v>
                </c:pt>
                <c:pt idx="1">
                  <c:v>2.3</c:v>
                </c:pt>
                <c:pt idx="2">
                  <c:v>5.4</c:v>
                </c:pt>
                <c:pt idx="3">
                  <c:v>7.1</c:v>
                </c:pt>
                <c:pt idx="4">
                  <c:v>7.1</c:v>
                </c:pt>
                <c:pt idx="5">
                  <c:v>7.9</c:v>
                </c:pt>
                <c:pt idx="6">
                  <c:v>0.0</c:v>
                </c:pt>
                <c:pt idx="7" formatCode="General">
                  <c:v>0.0</c:v>
                </c:pt>
                <c:pt idx="8" formatCode="General">
                  <c:v>0.0</c:v>
                </c:pt>
                <c:pt idx="9" formatCode="General">
                  <c:v>0.0</c:v>
                </c:pt>
              </c:numCache>
            </c:numRef>
          </c:val>
        </c:ser>
        <c:ser>
          <c:idx val="1"/>
          <c:order val="1"/>
          <c:tx>
            <c:strRef>
              <c:f>Sheet1!$C$1</c:f>
              <c:strCache>
                <c:ptCount val="1"/>
                <c:pt idx="0">
                  <c:v>Max</c:v>
                </c:pt>
              </c:strCache>
            </c:strRef>
          </c:tx>
          <c:spPr>
            <a:solidFill>
              <a:srgbClr val="16304D"/>
            </a:solidFill>
          </c:spPr>
          <c:invertIfNegative val="0"/>
          <c:dPt>
            <c:idx val="7"/>
            <c:invertIfNegative val="0"/>
            <c:bubble3D val="0"/>
            <c:spPr>
              <a:solidFill>
                <a:srgbClr val="2777B9"/>
              </a:solidFill>
            </c:spPr>
          </c:dPt>
          <c:dPt>
            <c:idx val="8"/>
            <c:invertIfNegative val="0"/>
            <c:bubble3D val="0"/>
            <c:spPr>
              <a:solidFill>
                <a:srgbClr val="2777B9"/>
              </a:solidFill>
            </c:spPr>
          </c:dPt>
          <c:dPt>
            <c:idx val="9"/>
            <c:invertIfNegative val="0"/>
            <c:bubble3D val="0"/>
            <c:spPr>
              <a:solidFill>
                <a:srgbClr val="2777B9"/>
              </a:solidFill>
            </c:spPr>
          </c:dPt>
          <c:cat>
            <c:strRef>
              <c:f>Sheet1!$A$2:$A$11</c:f>
              <c:strCache>
                <c:ptCount val="10"/>
                <c:pt idx="0">
                  <c:v>LMP Locational Premium</c:v>
                </c:pt>
                <c:pt idx="1">
                  <c:v>Distr. loss reduction</c:v>
                </c:pt>
                <c:pt idx="2">
                  <c:v>CVR</c:v>
                </c:pt>
                <c:pt idx="3">
                  <c:v>Network invest. deferral </c:v>
                </c:pt>
                <c:pt idx="4">
                  <c:v>Generation deferral </c:v>
                </c:pt>
                <c:pt idx="5">
                  <c:v>Reliability </c:v>
                </c:pt>
                <c:pt idx="6">
                  <c:v>Total locational value</c:v>
                </c:pt>
                <c:pt idx="7">
                  <c:v>1.5 MW</c:v>
                </c:pt>
                <c:pt idx="8">
                  <c:v>1.0 MW</c:v>
                </c:pt>
                <c:pt idx="9">
                  <c:v>5.0 kW</c:v>
                </c:pt>
              </c:strCache>
            </c:strRef>
          </c:cat>
          <c:val>
            <c:numRef>
              <c:f>Sheet1!$C$2:$C$11</c:f>
              <c:numCache>
                <c:formatCode>_-* #,##0.0_-;\-* #,##0.0_-;_-* "-"??_-;_-@_-</c:formatCode>
                <c:ptCount val="10"/>
                <c:pt idx="0">
                  <c:v>2.3</c:v>
                </c:pt>
                <c:pt idx="1">
                  <c:v>3.1</c:v>
                </c:pt>
                <c:pt idx="2">
                  <c:v>1.7</c:v>
                </c:pt>
                <c:pt idx="3">
                  <c:v>0.0</c:v>
                </c:pt>
                <c:pt idx="4">
                  <c:v>0.9</c:v>
                </c:pt>
                <c:pt idx="5">
                  <c:v>0.0</c:v>
                </c:pt>
                <c:pt idx="6">
                  <c:v>7.9</c:v>
                </c:pt>
                <c:pt idx="7" formatCode="General">
                  <c:v>48.0</c:v>
                </c:pt>
                <c:pt idx="8" formatCode="General">
                  <c:v>98.0</c:v>
                </c:pt>
                <c:pt idx="9" formatCode="General">
                  <c:v>229.0</c:v>
                </c:pt>
              </c:numCache>
            </c:numRef>
          </c:val>
        </c:ser>
        <c:dLbls>
          <c:showLegendKey val="0"/>
          <c:showVal val="0"/>
          <c:showCatName val="0"/>
          <c:showSerName val="0"/>
          <c:showPercent val="0"/>
          <c:showBubbleSize val="0"/>
        </c:dLbls>
        <c:gapWidth val="150"/>
        <c:overlap val="100"/>
        <c:axId val="2052856912"/>
        <c:axId val="2052852608"/>
      </c:barChart>
      <c:catAx>
        <c:axId val="2052856912"/>
        <c:scaling>
          <c:orientation val="minMax"/>
        </c:scaling>
        <c:delete val="0"/>
        <c:axPos val="b"/>
        <c:numFmt formatCode="General" sourceLinked="0"/>
        <c:majorTickMark val="out"/>
        <c:minorTickMark val="none"/>
        <c:tickLblPos val="nextTo"/>
        <c:txPr>
          <a:bodyPr/>
          <a:lstStyle/>
          <a:p>
            <a:pPr>
              <a:defRPr sz="1000"/>
            </a:pPr>
            <a:endParaRPr lang="en-US"/>
          </a:p>
        </c:txPr>
        <c:crossAx val="2052852608"/>
        <c:crosses val="autoZero"/>
        <c:auto val="1"/>
        <c:lblAlgn val="ctr"/>
        <c:lblOffset val="100"/>
        <c:noMultiLvlLbl val="0"/>
      </c:catAx>
      <c:valAx>
        <c:axId val="2052852608"/>
        <c:scaling>
          <c:orientation val="minMax"/>
          <c:max val="250.0"/>
        </c:scaling>
        <c:delete val="0"/>
        <c:axPos val="l"/>
        <c:title>
          <c:tx>
            <c:rich>
              <a:bodyPr rot="-5400000" vert="horz"/>
              <a:lstStyle/>
              <a:p>
                <a:pPr>
                  <a:defRPr/>
                </a:pPr>
                <a:r>
                  <a:rPr lang="en-US" dirty="0" smtClean="0"/>
                  <a:t>Average value per </a:t>
                </a:r>
                <a:r>
                  <a:rPr lang="en-US" dirty="0" err="1" smtClean="0"/>
                  <a:t>MWh</a:t>
                </a:r>
                <a:r>
                  <a:rPr lang="en-US" dirty="0" smtClean="0"/>
                  <a:t> produced</a:t>
                </a:r>
                <a:endParaRPr lang="en-US" dirty="0"/>
              </a:p>
            </c:rich>
          </c:tx>
          <c:layout>
            <c:manualLayout>
              <c:xMode val="edge"/>
              <c:yMode val="edge"/>
              <c:x val="0.0214899713467049"/>
              <c:y val="0.137037162807479"/>
            </c:manualLayout>
          </c:layout>
          <c:overlay val="0"/>
        </c:title>
        <c:numFmt formatCode="&quot;$&quot;#,##0" sourceLinked="0"/>
        <c:majorTickMark val="out"/>
        <c:minorTickMark val="none"/>
        <c:tickLblPos val="nextTo"/>
        <c:crossAx val="2052856912"/>
        <c:crosses val="autoZero"/>
        <c:crossBetween val="between"/>
        <c:majorUnit val="20.0"/>
      </c:valAx>
    </c:plotArea>
    <c:plotVisOnly val="1"/>
    <c:dispBlanksAs val="gap"/>
    <c:showDLblsOverMax val="0"/>
  </c:chart>
  <c:txPr>
    <a:bodyPr/>
    <a:lstStyle/>
    <a:p>
      <a:pPr>
        <a:defRPr sz="1400">
          <a:latin typeface="Montserrat"/>
          <a:cs typeface="Montserrat"/>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smtClean="0"/>
              <a:t>Example</a:t>
            </a:r>
            <a:r>
              <a:rPr lang="en-US" baseline="0" dirty="0" smtClean="0"/>
              <a:t> of hourly LMP with</a:t>
            </a:r>
            <a:r>
              <a:rPr lang="en-US" dirty="0" smtClean="0"/>
              <a:t> peak-coincident</a:t>
            </a:r>
            <a:r>
              <a:rPr lang="en-US" baseline="0" dirty="0" smtClean="0"/>
              <a:t> network capacity charge and </a:t>
            </a:r>
            <a:br>
              <a:rPr lang="en-US" baseline="0" dirty="0" smtClean="0"/>
            </a:br>
            <a:r>
              <a:rPr lang="en-US" baseline="0" dirty="0" smtClean="0"/>
              <a:t>scarcity-coincident generation capacity charge, New York ISO example, two weeks in July </a:t>
            </a:r>
            <a:endParaRPr lang="en-US" dirty="0"/>
          </a:p>
        </c:rich>
      </c:tx>
      <c:layout>
        <c:manualLayout>
          <c:xMode val="edge"/>
          <c:yMode val="edge"/>
          <c:x val="0.122755855950688"/>
          <c:y val="0.012396694214876"/>
        </c:manualLayout>
      </c:layout>
      <c:overlay val="0"/>
      <c:spPr>
        <a:noFill/>
        <a:ln>
          <a:noFill/>
        </a:ln>
        <a:effectLst/>
      </c:spPr>
    </c:title>
    <c:autoTitleDeleted val="0"/>
    <c:plotArea>
      <c:layout>
        <c:manualLayout>
          <c:layoutTarget val="inner"/>
          <c:xMode val="edge"/>
          <c:yMode val="edge"/>
          <c:x val="0.106470480510243"/>
          <c:y val="0.154461091490987"/>
          <c:w val="0.857004885900016"/>
          <c:h val="0.699475995133772"/>
        </c:manualLayout>
      </c:layout>
      <c:areaChart>
        <c:grouping val="stacked"/>
        <c:varyColors val="0"/>
        <c:ser>
          <c:idx val="0"/>
          <c:order val="0"/>
          <c:tx>
            <c:v>DLMP</c:v>
          </c:tx>
          <c:spPr>
            <a:solidFill>
              <a:schemeClr val="accent1"/>
            </a:solidFill>
            <a:ln w="25400">
              <a:noFill/>
            </a:ln>
            <a:effectLst/>
          </c:spPr>
          <c:cat>
            <c:numRef>
              <c:f>Inputs!$AI$4701:$AI$5001</c:f>
              <c:numCache>
                <c:formatCode>m/d/yyyy</c:formatCode>
                <c:ptCount val="301"/>
                <c:pt idx="0">
                  <c:v>41836.16666665518</c:v>
                </c:pt>
                <c:pt idx="1">
                  <c:v>41836.20833332194</c:v>
                </c:pt>
                <c:pt idx="2">
                  <c:v>41836.24999998861</c:v>
                </c:pt>
                <c:pt idx="3">
                  <c:v>41836.29166665488</c:v>
                </c:pt>
                <c:pt idx="4">
                  <c:v>41836.33333332194</c:v>
                </c:pt>
                <c:pt idx="5">
                  <c:v>41836.3749999886</c:v>
                </c:pt>
                <c:pt idx="6">
                  <c:v>41836.41666665526</c:v>
                </c:pt>
                <c:pt idx="7">
                  <c:v>41836.45833332194</c:v>
                </c:pt>
                <c:pt idx="8">
                  <c:v>41836.4999999886</c:v>
                </c:pt>
                <c:pt idx="9">
                  <c:v>41836.54166665518</c:v>
                </c:pt>
                <c:pt idx="10">
                  <c:v>41836.58333332192</c:v>
                </c:pt>
                <c:pt idx="11">
                  <c:v>41836.6249999886</c:v>
                </c:pt>
                <c:pt idx="12">
                  <c:v>41836.66666665518</c:v>
                </c:pt>
                <c:pt idx="13">
                  <c:v>41836.70833332191</c:v>
                </c:pt>
                <c:pt idx="14">
                  <c:v>41836.74999998858</c:v>
                </c:pt>
                <c:pt idx="15">
                  <c:v>41836.79166665486</c:v>
                </c:pt>
                <c:pt idx="16">
                  <c:v>41836.83333332191</c:v>
                </c:pt>
                <c:pt idx="17">
                  <c:v>41836.8749999886</c:v>
                </c:pt>
                <c:pt idx="18">
                  <c:v>41836.91666665523</c:v>
                </c:pt>
                <c:pt idx="19">
                  <c:v>41836.9583333219</c:v>
                </c:pt>
                <c:pt idx="20">
                  <c:v>41836.99999998856</c:v>
                </c:pt>
                <c:pt idx="21">
                  <c:v>41837.04166665518</c:v>
                </c:pt>
                <c:pt idx="22">
                  <c:v>41837.0833333219</c:v>
                </c:pt>
                <c:pt idx="23">
                  <c:v>41837.12499998856</c:v>
                </c:pt>
                <c:pt idx="24">
                  <c:v>41837.16666665518</c:v>
                </c:pt>
                <c:pt idx="25">
                  <c:v>41837.20833332188</c:v>
                </c:pt>
                <c:pt idx="26">
                  <c:v>41837.24999998855</c:v>
                </c:pt>
                <c:pt idx="27">
                  <c:v>41837.29166665485</c:v>
                </c:pt>
                <c:pt idx="28">
                  <c:v>41837.33333332188</c:v>
                </c:pt>
                <c:pt idx="29">
                  <c:v>41837.37499998854</c:v>
                </c:pt>
                <c:pt idx="30">
                  <c:v>41837.4166666552</c:v>
                </c:pt>
                <c:pt idx="31">
                  <c:v>41837.4583333219</c:v>
                </c:pt>
                <c:pt idx="32">
                  <c:v>41837.49999998853</c:v>
                </c:pt>
                <c:pt idx="33">
                  <c:v>41837.54166665518</c:v>
                </c:pt>
                <c:pt idx="34">
                  <c:v>41837.58333332186</c:v>
                </c:pt>
                <c:pt idx="35">
                  <c:v>41837.62499998853</c:v>
                </c:pt>
                <c:pt idx="36">
                  <c:v>41837.66666665518</c:v>
                </c:pt>
                <c:pt idx="37">
                  <c:v>41837.70833332186</c:v>
                </c:pt>
                <c:pt idx="38">
                  <c:v>41837.74999998852</c:v>
                </c:pt>
                <c:pt idx="39">
                  <c:v>41837.79166665482</c:v>
                </c:pt>
                <c:pt idx="40">
                  <c:v>41837.83333332185</c:v>
                </c:pt>
                <c:pt idx="41">
                  <c:v>41837.87499998851</c:v>
                </c:pt>
                <c:pt idx="42">
                  <c:v>41837.91666665518</c:v>
                </c:pt>
                <c:pt idx="43">
                  <c:v>41837.95833332184</c:v>
                </c:pt>
                <c:pt idx="44">
                  <c:v>41837.99999998851</c:v>
                </c:pt>
                <c:pt idx="45">
                  <c:v>41838.04166665515</c:v>
                </c:pt>
                <c:pt idx="46">
                  <c:v>41838.08333332183</c:v>
                </c:pt>
                <c:pt idx="47">
                  <c:v>41838.1249999885</c:v>
                </c:pt>
                <c:pt idx="48">
                  <c:v>41838.16666665512</c:v>
                </c:pt>
                <c:pt idx="49">
                  <c:v>41838.20833332183</c:v>
                </c:pt>
                <c:pt idx="50">
                  <c:v>41838.24999998849</c:v>
                </c:pt>
                <c:pt idx="51">
                  <c:v>41838.29166665481</c:v>
                </c:pt>
                <c:pt idx="52">
                  <c:v>41838.33333332182</c:v>
                </c:pt>
                <c:pt idx="53">
                  <c:v>41838.37499998848</c:v>
                </c:pt>
                <c:pt idx="54">
                  <c:v>41838.41666665515</c:v>
                </c:pt>
                <c:pt idx="55">
                  <c:v>41838.45833332181</c:v>
                </c:pt>
                <c:pt idx="56">
                  <c:v>41838.49999998848</c:v>
                </c:pt>
                <c:pt idx="57">
                  <c:v>41838.54166665512</c:v>
                </c:pt>
                <c:pt idx="58">
                  <c:v>41838.5833333218</c:v>
                </c:pt>
                <c:pt idx="59">
                  <c:v>41838.62499998847</c:v>
                </c:pt>
                <c:pt idx="60">
                  <c:v>41838.6666666551</c:v>
                </c:pt>
                <c:pt idx="61">
                  <c:v>41838.7083333218</c:v>
                </c:pt>
                <c:pt idx="62">
                  <c:v>41838.74999998846</c:v>
                </c:pt>
                <c:pt idx="63">
                  <c:v>41838.79166665478</c:v>
                </c:pt>
                <c:pt idx="64">
                  <c:v>41838.83333332179</c:v>
                </c:pt>
                <c:pt idx="65">
                  <c:v>41838.87499998846</c:v>
                </c:pt>
                <c:pt idx="66">
                  <c:v>41838.91666665512</c:v>
                </c:pt>
                <c:pt idx="67">
                  <c:v>41838.95833332178</c:v>
                </c:pt>
                <c:pt idx="68">
                  <c:v>41838.99999998845</c:v>
                </c:pt>
                <c:pt idx="69">
                  <c:v>41839.0416666551</c:v>
                </c:pt>
                <c:pt idx="70">
                  <c:v>41839.08333332178</c:v>
                </c:pt>
                <c:pt idx="71">
                  <c:v>41839.12499998844</c:v>
                </c:pt>
                <c:pt idx="72">
                  <c:v>41839.1666666551</c:v>
                </c:pt>
                <c:pt idx="73">
                  <c:v>41839.20833332177</c:v>
                </c:pt>
                <c:pt idx="74">
                  <c:v>41839.24999998843</c:v>
                </c:pt>
                <c:pt idx="75">
                  <c:v>41839.29166665476</c:v>
                </c:pt>
                <c:pt idx="76">
                  <c:v>41839.33333332176</c:v>
                </c:pt>
                <c:pt idx="77">
                  <c:v>41839.37499998843</c:v>
                </c:pt>
                <c:pt idx="78">
                  <c:v>41839.41666665509</c:v>
                </c:pt>
                <c:pt idx="79">
                  <c:v>41839.45833332175</c:v>
                </c:pt>
                <c:pt idx="80">
                  <c:v>41839.49999998842</c:v>
                </c:pt>
                <c:pt idx="81">
                  <c:v>41839.54166665502</c:v>
                </c:pt>
                <c:pt idx="82">
                  <c:v>41839.58333332175</c:v>
                </c:pt>
                <c:pt idx="83">
                  <c:v>41839.62499998841</c:v>
                </c:pt>
                <c:pt idx="84">
                  <c:v>41839.66666665502</c:v>
                </c:pt>
                <c:pt idx="85">
                  <c:v>41839.70833332174</c:v>
                </c:pt>
                <c:pt idx="86">
                  <c:v>41839.7499999884</c:v>
                </c:pt>
                <c:pt idx="87">
                  <c:v>41839.79166665474</c:v>
                </c:pt>
                <c:pt idx="88">
                  <c:v>41839.83333332173</c:v>
                </c:pt>
                <c:pt idx="89">
                  <c:v>41839.8749999884</c:v>
                </c:pt>
                <c:pt idx="90">
                  <c:v>41839.91666665506</c:v>
                </c:pt>
                <c:pt idx="91">
                  <c:v>41839.95833332173</c:v>
                </c:pt>
                <c:pt idx="92">
                  <c:v>41839.99999998839</c:v>
                </c:pt>
                <c:pt idx="93">
                  <c:v>41840.04166665502</c:v>
                </c:pt>
                <c:pt idx="94">
                  <c:v>41840.08333332172</c:v>
                </c:pt>
                <c:pt idx="95">
                  <c:v>41840.12499998838</c:v>
                </c:pt>
                <c:pt idx="96">
                  <c:v>41840.16666665502</c:v>
                </c:pt>
                <c:pt idx="97">
                  <c:v>41840.20833332171</c:v>
                </c:pt>
                <c:pt idx="98">
                  <c:v>41840.24999998837</c:v>
                </c:pt>
                <c:pt idx="99">
                  <c:v>41840.29166665471</c:v>
                </c:pt>
                <c:pt idx="100">
                  <c:v>41840.3333333217</c:v>
                </c:pt>
                <c:pt idx="101">
                  <c:v>41840.37499998838</c:v>
                </c:pt>
                <c:pt idx="102">
                  <c:v>41840.41666665503</c:v>
                </c:pt>
                <c:pt idx="103">
                  <c:v>41840.4583333217</c:v>
                </c:pt>
                <c:pt idx="104">
                  <c:v>41840.49999998836</c:v>
                </c:pt>
                <c:pt idx="105">
                  <c:v>41840.54166665502</c:v>
                </c:pt>
                <c:pt idx="106">
                  <c:v>41840.58333332169</c:v>
                </c:pt>
                <c:pt idx="107">
                  <c:v>41840.62499998835</c:v>
                </c:pt>
                <c:pt idx="108">
                  <c:v>41840.66666665499</c:v>
                </c:pt>
                <c:pt idx="109">
                  <c:v>41840.70833332168</c:v>
                </c:pt>
                <c:pt idx="110">
                  <c:v>41840.74999998834</c:v>
                </c:pt>
                <c:pt idx="111">
                  <c:v>41840.7916666547</c:v>
                </c:pt>
                <c:pt idx="112">
                  <c:v>41840.83333332167</c:v>
                </c:pt>
                <c:pt idx="113">
                  <c:v>41840.87499998834</c:v>
                </c:pt>
                <c:pt idx="114">
                  <c:v>41840.916666655</c:v>
                </c:pt>
                <c:pt idx="115">
                  <c:v>41840.95833332167</c:v>
                </c:pt>
                <c:pt idx="116">
                  <c:v>41840.99999998833</c:v>
                </c:pt>
                <c:pt idx="117">
                  <c:v>41841.04166665499</c:v>
                </c:pt>
                <c:pt idx="118">
                  <c:v>41841.08333332166</c:v>
                </c:pt>
                <c:pt idx="119">
                  <c:v>41841.12499998832</c:v>
                </c:pt>
                <c:pt idx="120">
                  <c:v>41841.16666665499</c:v>
                </c:pt>
                <c:pt idx="121">
                  <c:v>41841.20833332165</c:v>
                </c:pt>
                <c:pt idx="122">
                  <c:v>41841.24999998831</c:v>
                </c:pt>
                <c:pt idx="123">
                  <c:v>41841.29166665466</c:v>
                </c:pt>
                <c:pt idx="124">
                  <c:v>41841.33333332164</c:v>
                </c:pt>
                <c:pt idx="125">
                  <c:v>41841.37499998831</c:v>
                </c:pt>
                <c:pt idx="126">
                  <c:v>41841.41666665497</c:v>
                </c:pt>
                <c:pt idx="127">
                  <c:v>41841.45833332164</c:v>
                </c:pt>
                <c:pt idx="128">
                  <c:v>41841.4999999883</c:v>
                </c:pt>
                <c:pt idx="129">
                  <c:v>41841.54166665496</c:v>
                </c:pt>
                <c:pt idx="130">
                  <c:v>41841.58333332163</c:v>
                </c:pt>
                <c:pt idx="131">
                  <c:v>41841.62499998829</c:v>
                </c:pt>
                <c:pt idx="132">
                  <c:v>41841.66666665496</c:v>
                </c:pt>
                <c:pt idx="133">
                  <c:v>41841.70833332162</c:v>
                </c:pt>
                <c:pt idx="134">
                  <c:v>41841.74999998829</c:v>
                </c:pt>
                <c:pt idx="135">
                  <c:v>41841.79166665461</c:v>
                </c:pt>
                <c:pt idx="136">
                  <c:v>41841.83333332161</c:v>
                </c:pt>
                <c:pt idx="137">
                  <c:v>41841.87499998828</c:v>
                </c:pt>
                <c:pt idx="138">
                  <c:v>41841.91666665494</c:v>
                </c:pt>
                <c:pt idx="139">
                  <c:v>41841.95833332161</c:v>
                </c:pt>
                <c:pt idx="140">
                  <c:v>41841.99999998827</c:v>
                </c:pt>
                <c:pt idx="141">
                  <c:v>41842.04166665494</c:v>
                </c:pt>
                <c:pt idx="142">
                  <c:v>41842.0833333216</c:v>
                </c:pt>
                <c:pt idx="143">
                  <c:v>41842.12499998826</c:v>
                </c:pt>
                <c:pt idx="144">
                  <c:v>41842.16666665493</c:v>
                </c:pt>
                <c:pt idx="145">
                  <c:v>41842.2083333216</c:v>
                </c:pt>
                <c:pt idx="146">
                  <c:v>41842.24999998826</c:v>
                </c:pt>
                <c:pt idx="147">
                  <c:v>41842.29166665458</c:v>
                </c:pt>
                <c:pt idx="148">
                  <c:v>41842.3333333216</c:v>
                </c:pt>
                <c:pt idx="149">
                  <c:v>41842.37499998825</c:v>
                </c:pt>
                <c:pt idx="150">
                  <c:v>41842.41666665492</c:v>
                </c:pt>
                <c:pt idx="151">
                  <c:v>41842.4583333216</c:v>
                </c:pt>
                <c:pt idx="152">
                  <c:v>41842.49999998823</c:v>
                </c:pt>
                <c:pt idx="153">
                  <c:v>41842.54166665491</c:v>
                </c:pt>
                <c:pt idx="154">
                  <c:v>41842.58333332157</c:v>
                </c:pt>
                <c:pt idx="155">
                  <c:v>41842.62499998823</c:v>
                </c:pt>
                <c:pt idx="156">
                  <c:v>41842.66666665488</c:v>
                </c:pt>
                <c:pt idx="157">
                  <c:v>41842.70833332156</c:v>
                </c:pt>
                <c:pt idx="158">
                  <c:v>41842.74999998823</c:v>
                </c:pt>
                <c:pt idx="159">
                  <c:v>41842.79166665454</c:v>
                </c:pt>
                <c:pt idx="160">
                  <c:v>41842.83333332156</c:v>
                </c:pt>
                <c:pt idx="161">
                  <c:v>41842.87499998822</c:v>
                </c:pt>
                <c:pt idx="162">
                  <c:v>41842.9166666549</c:v>
                </c:pt>
                <c:pt idx="163">
                  <c:v>41842.9583333216</c:v>
                </c:pt>
                <c:pt idx="164">
                  <c:v>41842.99999998821</c:v>
                </c:pt>
                <c:pt idx="165">
                  <c:v>41843.04166665488</c:v>
                </c:pt>
                <c:pt idx="166">
                  <c:v>41843.08333332154</c:v>
                </c:pt>
                <c:pt idx="167">
                  <c:v>41843.12499998821</c:v>
                </c:pt>
                <c:pt idx="168">
                  <c:v>41843.16666665487</c:v>
                </c:pt>
                <c:pt idx="169">
                  <c:v>41843.20833332154</c:v>
                </c:pt>
                <c:pt idx="170">
                  <c:v>41843.2499999882</c:v>
                </c:pt>
                <c:pt idx="171">
                  <c:v>41843.2916666545</c:v>
                </c:pt>
                <c:pt idx="172">
                  <c:v>41843.33333332153</c:v>
                </c:pt>
                <c:pt idx="173">
                  <c:v>41843.3749999882</c:v>
                </c:pt>
                <c:pt idx="174">
                  <c:v>41843.41666665486</c:v>
                </c:pt>
                <c:pt idx="175">
                  <c:v>41843.45833332154</c:v>
                </c:pt>
                <c:pt idx="176">
                  <c:v>41843.4999999882</c:v>
                </c:pt>
                <c:pt idx="177">
                  <c:v>41843.54166665483</c:v>
                </c:pt>
                <c:pt idx="178">
                  <c:v>41843.58333332151</c:v>
                </c:pt>
                <c:pt idx="179">
                  <c:v>41843.62499998818</c:v>
                </c:pt>
                <c:pt idx="180">
                  <c:v>41843.66666665483</c:v>
                </c:pt>
                <c:pt idx="181">
                  <c:v>41843.70833332151</c:v>
                </c:pt>
                <c:pt idx="182">
                  <c:v>41843.74999998817</c:v>
                </c:pt>
                <c:pt idx="183">
                  <c:v>41843.7916666545</c:v>
                </c:pt>
                <c:pt idx="184">
                  <c:v>41843.8333333215</c:v>
                </c:pt>
                <c:pt idx="185">
                  <c:v>41843.87499998816</c:v>
                </c:pt>
                <c:pt idx="186">
                  <c:v>41843.91666665484</c:v>
                </c:pt>
                <c:pt idx="187">
                  <c:v>41843.9583333215</c:v>
                </c:pt>
                <c:pt idx="188">
                  <c:v>41843.99999998816</c:v>
                </c:pt>
                <c:pt idx="189">
                  <c:v>41844.0416666548</c:v>
                </c:pt>
                <c:pt idx="190">
                  <c:v>41844.08333332148</c:v>
                </c:pt>
                <c:pt idx="191">
                  <c:v>41844.12499998815</c:v>
                </c:pt>
                <c:pt idx="192">
                  <c:v>41844.16666665478</c:v>
                </c:pt>
                <c:pt idx="193">
                  <c:v>41844.20833332148</c:v>
                </c:pt>
                <c:pt idx="194">
                  <c:v>41844.24999998814</c:v>
                </c:pt>
                <c:pt idx="195">
                  <c:v>41844.29166665445</c:v>
                </c:pt>
                <c:pt idx="196">
                  <c:v>41844.33333332147</c:v>
                </c:pt>
                <c:pt idx="197">
                  <c:v>41844.37499998814</c:v>
                </c:pt>
                <c:pt idx="198">
                  <c:v>41844.4166666548</c:v>
                </c:pt>
                <c:pt idx="199">
                  <c:v>41844.45833332146</c:v>
                </c:pt>
                <c:pt idx="200">
                  <c:v>41844.49999998813</c:v>
                </c:pt>
                <c:pt idx="201">
                  <c:v>41844.54166665478</c:v>
                </c:pt>
                <c:pt idx="202">
                  <c:v>41844.58333332146</c:v>
                </c:pt>
                <c:pt idx="203">
                  <c:v>41844.62499998812</c:v>
                </c:pt>
                <c:pt idx="204">
                  <c:v>41844.66666665478</c:v>
                </c:pt>
                <c:pt idx="205">
                  <c:v>41844.70833332145</c:v>
                </c:pt>
                <c:pt idx="206">
                  <c:v>41844.74999998811</c:v>
                </c:pt>
                <c:pt idx="207">
                  <c:v>41844.79166665442</c:v>
                </c:pt>
                <c:pt idx="208">
                  <c:v>41844.83333332144</c:v>
                </c:pt>
                <c:pt idx="209">
                  <c:v>41844.87499998811</c:v>
                </c:pt>
                <c:pt idx="210">
                  <c:v>41844.91666665477</c:v>
                </c:pt>
                <c:pt idx="211">
                  <c:v>41844.95833332143</c:v>
                </c:pt>
                <c:pt idx="212">
                  <c:v>41844.9999999881</c:v>
                </c:pt>
                <c:pt idx="213">
                  <c:v>41845.04166665475</c:v>
                </c:pt>
                <c:pt idx="214">
                  <c:v>41845.08333332143</c:v>
                </c:pt>
                <c:pt idx="215">
                  <c:v>41845.12499998809</c:v>
                </c:pt>
                <c:pt idx="216">
                  <c:v>41845.16666665475</c:v>
                </c:pt>
                <c:pt idx="217">
                  <c:v>41845.20833332142</c:v>
                </c:pt>
                <c:pt idx="218">
                  <c:v>41845.24999998808</c:v>
                </c:pt>
                <c:pt idx="219">
                  <c:v>41845.2916666544</c:v>
                </c:pt>
                <c:pt idx="220">
                  <c:v>41845.33333332141</c:v>
                </c:pt>
                <c:pt idx="221">
                  <c:v>41845.37499998808</c:v>
                </c:pt>
                <c:pt idx="222">
                  <c:v>41845.41666665474</c:v>
                </c:pt>
                <c:pt idx="223">
                  <c:v>41845.4583333214</c:v>
                </c:pt>
                <c:pt idx="224">
                  <c:v>41845.49999998807</c:v>
                </c:pt>
                <c:pt idx="225">
                  <c:v>41845.5416666547</c:v>
                </c:pt>
                <c:pt idx="226">
                  <c:v>41845.5833333214</c:v>
                </c:pt>
                <c:pt idx="227">
                  <c:v>41845.62499998806</c:v>
                </c:pt>
                <c:pt idx="228">
                  <c:v>41845.6666666547</c:v>
                </c:pt>
                <c:pt idx="229">
                  <c:v>41845.70833332139</c:v>
                </c:pt>
                <c:pt idx="230">
                  <c:v>41845.74999998805</c:v>
                </c:pt>
                <c:pt idx="231">
                  <c:v>41845.79166665437</c:v>
                </c:pt>
                <c:pt idx="232">
                  <c:v>41845.83333332138</c:v>
                </c:pt>
                <c:pt idx="233">
                  <c:v>41845.87499998806</c:v>
                </c:pt>
                <c:pt idx="234">
                  <c:v>41845.91666665471</c:v>
                </c:pt>
                <c:pt idx="235">
                  <c:v>41845.95833332138</c:v>
                </c:pt>
                <c:pt idx="236">
                  <c:v>41845.99999998804</c:v>
                </c:pt>
                <c:pt idx="237">
                  <c:v>41846.0416666547</c:v>
                </c:pt>
                <c:pt idx="238">
                  <c:v>41846.08333332137</c:v>
                </c:pt>
                <c:pt idx="239">
                  <c:v>41846.12499998803</c:v>
                </c:pt>
                <c:pt idx="240">
                  <c:v>41846.16666665467</c:v>
                </c:pt>
                <c:pt idx="241">
                  <c:v>41846.20833332136</c:v>
                </c:pt>
                <c:pt idx="242">
                  <c:v>41846.24999998803</c:v>
                </c:pt>
                <c:pt idx="243">
                  <c:v>41846.29166665435</c:v>
                </c:pt>
                <c:pt idx="244">
                  <c:v>41846.33333332135</c:v>
                </c:pt>
                <c:pt idx="245">
                  <c:v>41846.37499998803</c:v>
                </c:pt>
                <c:pt idx="246">
                  <c:v>41846.41666665468</c:v>
                </c:pt>
                <c:pt idx="247">
                  <c:v>41846.45833332135</c:v>
                </c:pt>
                <c:pt idx="248">
                  <c:v>41846.49999998801</c:v>
                </c:pt>
                <c:pt idx="249">
                  <c:v>41846.54166665467</c:v>
                </c:pt>
                <c:pt idx="250">
                  <c:v>41846.58333332134</c:v>
                </c:pt>
                <c:pt idx="251">
                  <c:v>41846.624999988</c:v>
                </c:pt>
                <c:pt idx="252">
                  <c:v>41846.66666665462</c:v>
                </c:pt>
                <c:pt idx="253">
                  <c:v>41846.70833332133</c:v>
                </c:pt>
                <c:pt idx="254">
                  <c:v>41846.74999998799</c:v>
                </c:pt>
                <c:pt idx="255">
                  <c:v>41846.79166665432</c:v>
                </c:pt>
                <c:pt idx="256">
                  <c:v>41846.83333332132</c:v>
                </c:pt>
                <c:pt idx="257">
                  <c:v>41846.874999988</c:v>
                </c:pt>
                <c:pt idx="258">
                  <c:v>41846.91666665465</c:v>
                </c:pt>
                <c:pt idx="259">
                  <c:v>41846.95833332133</c:v>
                </c:pt>
                <c:pt idx="260">
                  <c:v>41846.99999998798</c:v>
                </c:pt>
                <c:pt idx="261">
                  <c:v>41847.04166665462</c:v>
                </c:pt>
                <c:pt idx="262">
                  <c:v>41847.08333332131</c:v>
                </c:pt>
                <c:pt idx="263">
                  <c:v>41847.12499998797</c:v>
                </c:pt>
                <c:pt idx="264">
                  <c:v>41847.16666665462</c:v>
                </c:pt>
                <c:pt idx="265">
                  <c:v>41847.2083333213</c:v>
                </c:pt>
                <c:pt idx="266">
                  <c:v>41847.24999998797</c:v>
                </c:pt>
                <c:pt idx="267">
                  <c:v>41847.29166665431</c:v>
                </c:pt>
                <c:pt idx="268">
                  <c:v>41847.33333332129</c:v>
                </c:pt>
                <c:pt idx="269">
                  <c:v>41847.37499998796</c:v>
                </c:pt>
                <c:pt idx="270">
                  <c:v>41847.41666665462</c:v>
                </c:pt>
                <c:pt idx="271">
                  <c:v>41847.4583333213</c:v>
                </c:pt>
                <c:pt idx="272">
                  <c:v>41847.49999998795</c:v>
                </c:pt>
                <c:pt idx="273">
                  <c:v>41847.54166665459</c:v>
                </c:pt>
                <c:pt idx="274">
                  <c:v>41847.58333332128</c:v>
                </c:pt>
                <c:pt idx="275">
                  <c:v>41847.62499998794</c:v>
                </c:pt>
                <c:pt idx="276">
                  <c:v>41847.66666665459</c:v>
                </c:pt>
                <c:pt idx="277">
                  <c:v>41847.70833332127</c:v>
                </c:pt>
                <c:pt idx="278">
                  <c:v>41847.74999998794</c:v>
                </c:pt>
                <c:pt idx="279">
                  <c:v>41847.79166665429</c:v>
                </c:pt>
                <c:pt idx="280">
                  <c:v>41847.83333332126</c:v>
                </c:pt>
                <c:pt idx="281">
                  <c:v>41847.87499998793</c:v>
                </c:pt>
                <c:pt idx="282">
                  <c:v>41847.9166666546</c:v>
                </c:pt>
                <c:pt idx="283">
                  <c:v>41847.95833332126</c:v>
                </c:pt>
                <c:pt idx="284">
                  <c:v>41847.99999998792</c:v>
                </c:pt>
                <c:pt idx="285">
                  <c:v>41848.04166665459</c:v>
                </c:pt>
                <c:pt idx="286">
                  <c:v>41848.08333332125</c:v>
                </c:pt>
                <c:pt idx="287">
                  <c:v>41848.12499998791</c:v>
                </c:pt>
                <c:pt idx="288">
                  <c:v>41848.16666665458</c:v>
                </c:pt>
                <c:pt idx="289">
                  <c:v>41848.20833332124</c:v>
                </c:pt>
                <c:pt idx="290">
                  <c:v>41848.24999998791</c:v>
                </c:pt>
                <c:pt idx="291">
                  <c:v>41848.29166665424</c:v>
                </c:pt>
                <c:pt idx="292">
                  <c:v>41848.33333332124</c:v>
                </c:pt>
                <c:pt idx="293">
                  <c:v>41848.3749999879</c:v>
                </c:pt>
                <c:pt idx="294">
                  <c:v>41848.41666665457</c:v>
                </c:pt>
                <c:pt idx="295">
                  <c:v>41848.45833332123</c:v>
                </c:pt>
                <c:pt idx="296">
                  <c:v>41848.49999998789</c:v>
                </c:pt>
                <c:pt idx="297">
                  <c:v>41848.54166665456</c:v>
                </c:pt>
                <c:pt idx="298">
                  <c:v>41848.58333332122</c:v>
                </c:pt>
                <c:pt idx="299">
                  <c:v>41848.62499998789</c:v>
                </c:pt>
                <c:pt idx="300">
                  <c:v>41848.66666665455</c:v>
                </c:pt>
              </c:numCache>
            </c:numRef>
          </c:cat>
          <c:val>
            <c:numRef>
              <c:f>Inputs!$AD$4701:$AD$5001</c:f>
              <c:numCache>
                <c:formatCode>_("$"#,##0.00_);[Red]_("$"\(#,##0.00\);_(\-_)</c:formatCode>
                <c:ptCount val="301"/>
                <c:pt idx="0">
                  <c:v>0.0624623998093161</c:v>
                </c:pt>
                <c:pt idx="1">
                  <c:v>0.0516576424804379</c:v>
                </c:pt>
                <c:pt idx="2">
                  <c:v>0.0476758279204794</c:v>
                </c:pt>
                <c:pt idx="3">
                  <c:v>0.0449281712080866</c:v>
                </c:pt>
                <c:pt idx="4">
                  <c:v>0.0447769552903364</c:v>
                </c:pt>
                <c:pt idx="5">
                  <c:v>0.039224671393964</c:v>
                </c:pt>
                <c:pt idx="6">
                  <c:v>0.0433418368530284</c:v>
                </c:pt>
                <c:pt idx="7">
                  <c:v>0.0384034051489798</c:v>
                </c:pt>
                <c:pt idx="8">
                  <c:v>0.0241220040413218</c:v>
                </c:pt>
                <c:pt idx="9">
                  <c:v>0.0193127717795181</c:v>
                </c:pt>
                <c:pt idx="10">
                  <c:v>0.0179318827874271</c:v>
                </c:pt>
                <c:pt idx="11">
                  <c:v>0.01923656448534</c:v>
                </c:pt>
                <c:pt idx="12">
                  <c:v>0.0207889751521422</c:v>
                </c:pt>
                <c:pt idx="13">
                  <c:v>0.0218026388595576</c:v>
                </c:pt>
                <c:pt idx="14">
                  <c:v>0.0255970140452346</c:v>
                </c:pt>
                <c:pt idx="15">
                  <c:v>0.0275160564984294</c:v>
                </c:pt>
                <c:pt idx="16">
                  <c:v>0.0384460175079724</c:v>
                </c:pt>
                <c:pt idx="17">
                  <c:v>0.0378414714368722</c:v>
                </c:pt>
                <c:pt idx="18">
                  <c:v>0.0375997049209614</c:v>
                </c:pt>
                <c:pt idx="19">
                  <c:v>0.0415207557204102</c:v>
                </c:pt>
                <c:pt idx="20">
                  <c:v>0.0465177067330071</c:v>
                </c:pt>
                <c:pt idx="21">
                  <c:v>0.0470808086348714</c:v>
                </c:pt>
                <c:pt idx="22">
                  <c:v>0.054763907932377</c:v>
                </c:pt>
                <c:pt idx="23">
                  <c:v>0.0575369710438427</c:v>
                </c:pt>
                <c:pt idx="24">
                  <c:v>0.053451000349749</c:v>
                </c:pt>
                <c:pt idx="25">
                  <c:v>0.0474425627875891</c:v>
                </c:pt>
                <c:pt idx="26">
                  <c:v>0.0405175748695969</c:v>
                </c:pt>
                <c:pt idx="27">
                  <c:v>0.0383948936924772</c:v>
                </c:pt>
                <c:pt idx="28">
                  <c:v>0.0385613844830866</c:v>
                </c:pt>
                <c:pt idx="29">
                  <c:v>0.0328627602545752</c:v>
                </c:pt>
                <c:pt idx="30">
                  <c:v>0.0295067410707437</c:v>
                </c:pt>
                <c:pt idx="31">
                  <c:v>0.0282468528275676</c:v>
                </c:pt>
                <c:pt idx="32">
                  <c:v>0.0243989023824646</c:v>
                </c:pt>
                <c:pt idx="33">
                  <c:v>0.0217537799686114</c:v>
                </c:pt>
                <c:pt idx="34">
                  <c:v>0.0187066991925803</c:v>
                </c:pt>
                <c:pt idx="35">
                  <c:v>0.0197859318383061</c:v>
                </c:pt>
                <c:pt idx="36">
                  <c:v>0.0222918482877963</c:v>
                </c:pt>
                <c:pt idx="37">
                  <c:v>0.0232409641565307</c:v>
                </c:pt>
                <c:pt idx="38">
                  <c:v>0.025975343535405</c:v>
                </c:pt>
                <c:pt idx="39">
                  <c:v>0.0293295264190419</c:v>
                </c:pt>
                <c:pt idx="40">
                  <c:v>0.0358496589596051</c:v>
                </c:pt>
                <c:pt idx="41">
                  <c:v>0.038679428233753</c:v>
                </c:pt>
                <c:pt idx="42">
                  <c:v>0.0449576054406998</c:v>
                </c:pt>
                <c:pt idx="43">
                  <c:v>0.0522905721313378</c:v>
                </c:pt>
                <c:pt idx="44">
                  <c:v>0.0548572043044261</c:v>
                </c:pt>
                <c:pt idx="45">
                  <c:v>0.058922716721741</c:v>
                </c:pt>
                <c:pt idx="46">
                  <c:v>0.0615782634836274</c:v>
                </c:pt>
                <c:pt idx="47">
                  <c:v>0.0684409083887048</c:v>
                </c:pt>
                <c:pt idx="48">
                  <c:v>0.0641533032439797</c:v>
                </c:pt>
                <c:pt idx="49">
                  <c:v>0.0545481329192491</c:v>
                </c:pt>
                <c:pt idx="50">
                  <c:v>0.0484051861912835</c:v>
                </c:pt>
                <c:pt idx="51">
                  <c:v>0.0458868262244036</c:v>
                </c:pt>
                <c:pt idx="52">
                  <c:v>0.0420476262499211</c:v>
                </c:pt>
                <c:pt idx="53">
                  <c:v>0.0301852947756778</c:v>
                </c:pt>
                <c:pt idx="54">
                  <c:v>0.0274450508349071</c:v>
                </c:pt>
                <c:pt idx="55">
                  <c:v>0.0238911180045124</c:v>
                </c:pt>
                <c:pt idx="56">
                  <c:v>0.0191949634218632</c:v>
                </c:pt>
                <c:pt idx="57">
                  <c:v>0.0170003622730764</c:v>
                </c:pt>
                <c:pt idx="58">
                  <c:v>0.0141201536811428</c:v>
                </c:pt>
                <c:pt idx="59">
                  <c:v>0.0155644971896673</c:v>
                </c:pt>
                <c:pt idx="60">
                  <c:v>0.017620195204153</c:v>
                </c:pt>
                <c:pt idx="61">
                  <c:v>0.0196866815360511</c:v>
                </c:pt>
                <c:pt idx="62">
                  <c:v>0.02196049844276</c:v>
                </c:pt>
                <c:pt idx="63">
                  <c:v>0.0262929742786456</c:v>
                </c:pt>
                <c:pt idx="64">
                  <c:v>0.0336287119239419</c:v>
                </c:pt>
                <c:pt idx="65">
                  <c:v>0.0449922990395623</c:v>
                </c:pt>
                <c:pt idx="66">
                  <c:v>0.0518583547247851</c:v>
                </c:pt>
                <c:pt idx="67">
                  <c:v>0.0471144408515838</c:v>
                </c:pt>
                <c:pt idx="68">
                  <c:v>0.0521527393434059</c:v>
                </c:pt>
                <c:pt idx="69">
                  <c:v>0.0527322090636851</c:v>
                </c:pt>
                <c:pt idx="70">
                  <c:v>0.0580735879251874</c:v>
                </c:pt>
                <c:pt idx="71">
                  <c:v>0.0743573732454728</c:v>
                </c:pt>
                <c:pt idx="72">
                  <c:v>0.070020408954823</c:v>
                </c:pt>
                <c:pt idx="73">
                  <c:v>0.0533772191779909</c:v>
                </c:pt>
                <c:pt idx="74">
                  <c:v>0.0532424524527478</c:v>
                </c:pt>
                <c:pt idx="75">
                  <c:v>0.0484085523054722</c:v>
                </c:pt>
                <c:pt idx="76">
                  <c:v>0.0471056720519053</c:v>
                </c:pt>
                <c:pt idx="77">
                  <c:v>0.0410077794201629</c:v>
                </c:pt>
                <c:pt idx="78">
                  <c:v>0.0339300536909873</c:v>
                </c:pt>
                <c:pt idx="79">
                  <c:v>0.04054787473773</c:v>
                </c:pt>
                <c:pt idx="80">
                  <c:v>0.0385634028565445</c:v>
                </c:pt>
                <c:pt idx="81">
                  <c:v>0.0312401366280404</c:v>
                </c:pt>
                <c:pt idx="82">
                  <c:v>0.0257513710808138</c:v>
                </c:pt>
                <c:pt idx="83">
                  <c:v>0.0231268629020486</c:v>
                </c:pt>
                <c:pt idx="84">
                  <c:v>0.0212370681590692</c:v>
                </c:pt>
                <c:pt idx="85">
                  <c:v>0.0222803607544259</c:v>
                </c:pt>
                <c:pt idx="86">
                  <c:v>0.0342807680156199</c:v>
                </c:pt>
                <c:pt idx="87">
                  <c:v>0.0396493569867068</c:v>
                </c:pt>
                <c:pt idx="88">
                  <c:v>0.0432228467957437</c:v>
                </c:pt>
                <c:pt idx="89">
                  <c:v>0.0512194771010772</c:v>
                </c:pt>
                <c:pt idx="90">
                  <c:v>0.0612759190098927</c:v>
                </c:pt>
                <c:pt idx="91">
                  <c:v>0.0647517994629921</c:v>
                </c:pt>
                <c:pt idx="92">
                  <c:v>0.0824819293590571</c:v>
                </c:pt>
                <c:pt idx="93">
                  <c:v>0.0936729600497382</c:v>
                </c:pt>
                <c:pt idx="94">
                  <c:v>0.102143735336818</c:v>
                </c:pt>
                <c:pt idx="95">
                  <c:v>0.110532769953962</c:v>
                </c:pt>
                <c:pt idx="96">
                  <c:v>0.11111921462036</c:v>
                </c:pt>
                <c:pt idx="97">
                  <c:v>0.097040267907101</c:v>
                </c:pt>
                <c:pt idx="98">
                  <c:v>0.0828662555119263</c:v>
                </c:pt>
                <c:pt idx="99">
                  <c:v>0.0635883883125885</c:v>
                </c:pt>
                <c:pt idx="100">
                  <c:v>0.0607880218073431</c:v>
                </c:pt>
                <c:pt idx="101">
                  <c:v>0.0552889796291012</c:v>
                </c:pt>
                <c:pt idx="102">
                  <c:v>0.0490604982814385</c:v>
                </c:pt>
                <c:pt idx="103">
                  <c:v>0.0460772732568919</c:v>
                </c:pt>
                <c:pt idx="104">
                  <c:v>0.0399718395080786</c:v>
                </c:pt>
                <c:pt idx="105">
                  <c:v>0.0383863001120919</c:v>
                </c:pt>
                <c:pt idx="106">
                  <c:v>0.0382224808120703</c:v>
                </c:pt>
                <c:pt idx="107">
                  <c:v>0.0382193194539257</c:v>
                </c:pt>
                <c:pt idx="108">
                  <c:v>0.0388365342306155</c:v>
                </c:pt>
                <c:pt idx="109">
                  <c:v>0.0400571366633063</c:v>
                </c:pt>
                <c:pt idx="110">
                  <c:v>0.0476474312382899</c:v>
                </c:pt>
                <c:pt idx="111">
                  <c:v>0.0524243410082374</c:v>
                </c:pt>
                <c:pt idx="112">
                  <c:v>0.0632019764540677</c:v>
                </c:pt>
                <c:pt idx="113">
                  <c:v>0.110992767123303</c:v>
                </c:pt>
                <c:pt idx="114">
                  <c:v>0.116258682517439</c:v>
                </c:pt>
                <c:pt idx="115">
                  <c:v>0.164701536189482</c:v>
                </c:pt>
                <c:pt idx="116">
                  <c:v>0.199149822536599</c:v>
                </c:pt>
                <c:pt idx="117">
                  <c:v>0.234354899866135</c:v>
                </c:pt>
                <c:pt idx="118">
                  <c:v>0.238136535750339</c:v>
                </c:pt>
                <c:pt idx="119">
                  <c:v>0.250792</c:v>
                </c:pt>
                <c:pt idx="120">
                  <c:v>0.237092741833857</c:v>
                </c:pt>
                <c:pt idx="121">
                  <c:v>0.212267137204321</c:v>
                </c:pt>
                <c:pt idx="122">
                  <c:v>0.11566831085747</c:v>
                </c:pt>
                <c:pt idx="123">
                  <c:v>0.0865057508072809</c:v>
                </c:pt>
                <c:pt idx="124">
                  <c:v>0.0664917748446494</c:v>
                </c:pt>
                <c:pt idx="125">
                  <c:v>0.0617080005408008</c:v>
                </c:pt>
                <c:pt idx="126">
                  <c:v>0.0504872166420952</c:v>
                </c:pt>
                <c:pt idx="127">
                  <c:v>0.0479854719021172</c:v>
                </c:pt>
                <c:pt idx="128">
                  <c:v>0.0402276598250299</c:v>
                </c:pt>
                <c:pt idx="129">
                  <c:v>0.0390024671113504</c:v>
                </c:pt>
                <c:pt idx="130">
                  <c:v>0.0380817247616741</c:v>
                </c:pt>
                <c:pt idx="131">
                  <c:v>0.0332597665588065</c:v>
                </c:pt>
                <c:pt idx="132">
                  <c:v>0.0380480462892204</c:v>
                </c:pt>
                <c:pt idx="133">
                  <c:v>0.0387063231922071</c:v>
                </c:pt>
                <c:pt idx="134">
                  <c:v>0.0440936689406002</c:v>
                </c:pt>
                <c:pt idx="135">
                  <c:v>0.0488963003391252</c:v>
                </c:pt>
                <c:pt idx="136">
                  <c:v>0.0552532512776291</c:v>
                </c:pt>
                <c:pt idx="137">
                  <c:v>0.059491756346054</c:v>
                </c:pt>
                <c:pt idx="138">
                  <c:v>0.0765893871614745</c:v>
                </c:pt>
                <c:pt idx="139">
                  <c:v>0.0989354803382923</c:v>
                </c:pt>
                <c:pt idx="140">
                  <c:v>0.109721000240277</c:v>
                </c:pt>
                <c:pt idx="141">
                  <c:v>0.109747633256462</c:v>
                </c:pt>
                <c:pt idx="142">
                  <c:v>0.142251342546743</c:v>
                </c:pt>
                <c:pt idx="143">
                  <c:v>0.154848916395703</c:v>
                </c:pt>
                <c:pt idx="144">
                  <c:v>0.150630012868131</c:v>
                </c:pt>
                <c:pt idx="145">
                  <c:v>0.111002032211044</c:v>
                </c:pt>
                <c:pt idx="146">
                  <c:v>0.0755301815570461</c:v>
                </c:pt>
                <c:pt idx="147">
                  <c:v>0.0694635534953549</c:v>
                </c:pt>
                <c:pt idx="148">
                  <c:v>0.0633310224418343</c:v>
                </c:pt>
                <c:pt idx="149">
                  <c:v>0.0500667290349333</c:v>
                </c:pt>
                <c:pt idx="150">
                  <c:v>0.0432815797647918</c:v>
                </c:pt>
                <c:pt idx="151">
                  <c:v>0.0439084410636589</c:v>
                </c:pt>
                <c:pt idx="152">
                  <c:v>0.0409847528374899</c:v>
                </c:pt>
                <c:pt idx="153">
                  <c:v>0.0354327662965804</c:v>
                </c:pt>
                <c:pt idx="154">
                  <c:v>0.0302158958701172</c:v>
                </c:pt>
                <c:pt idx="155">
                  <c:v>0.0301293001976831</c:v>
                </c:pt>
                <c:pt idx="156">
                  <c:v>0.0315383891422896</c:v>
                </c:pt>
                <c:pt idx="157">
                  <c:v>0.0344909024336643</c:v>
                </c:pt>
                <c:pt idx="158">
                  <c:v>0.0388583552327827</c:v>
                </c:pt>
                <c:pt idx="159">
                  <c:v>0.0420810818007381</c:v>
                </c:pt>
                <c:pt idx="160">
                  <c:v>0.0438665175330499</c:v>
                </c:pt>
                <c:pt idx="161">
                  <c:v>0.043525273547514</c:v>
                </c:pt>
                <c:pt idx="162">
                  <c:v>0.0491919596755459</c:v>
                </c:pt>
                <c:pt idx="163">
                  <c:v>0.055062048136136</c:v>
                </c:pt>
                <c:pt idx="164">
                  <c:v>0.0590772902252324</c:v>
                </c:pt>
                <c:pt idx="165">
                  <c:v>0.0654286028025258</c:v>
                </c:pt>
                <c:pt idx="166">
                  <c:v>0.0755060852215638</c:v>
                </c:pt>
                <c:pt idx="167">
                  <c:v>0.0883197599288075</c:v>
                </c:pt>
                <c:pt idx="168">
                  <c:v>0.0845468370902208</c:v>
                </c:pt>
                <c:pt idx="169">
                  <c:v>0.0642210261917024</c:v>
                </c:pt>
                <c:pt idx="170">
                  <c:v>0.050271730402994</c:v>
                </c:pt>
                <c:pt idx="171">
                  <c:v>0.0451996090401229</c:v>
                </c:pt>
                <c:pt idx="172">
                  <c:v>0.0433227676466146</c:v>
                </c:pt>
                <c:pt idx="173">
                  <c:v>0.0395931707355164</c:v>
                </c:pt>
                <c:pt idx="174">
                  <c:v>0.037540443029273</c:v>
                </c:pt>
                <c:pt idx="175">
                  <c:v>0.0283137636078135</c:v>
                </c:pt>
                <c:pt idx="176">
                  <c:v>0.022150122413884</c:v>
                </c:pt>
                <c:pt idx="177">
                  <c:v>0.0187339017863241</c:v>
                </c:pt>
                <c:pt idx="178">
                  <c:v>0.0171444798820354</c:v>
                </c:pt>
                <c:pt idx="179">
                  <c:v>0.0189554550251899</c:v>
                </c:pt>
                <c:pt idx="180">
                  <c:v>0.0205963293104193</c:v>
                </c:pt>
                <c:pt idx="181">
                  <c:v>0.0245431133704791</c:v>
                </c:pt>
                <c:pt idx="182">
                  <c:v>0.0273633979149869</c:v>
                </c:pt>
                <c:pt idx="183">
                  <c:v>0.0317787209379134</c:v>
                </c:pt>
                <c:pt idx="184">
                  <c:v>0.0370571130110878</c:v>
                </c:pt>
                <c:pt idx="185">
                  <c:v>0.0367269937782989</c:v>
                </c:pt>
                <c:pt idx="186">
                  <c:v>0.0385979139463627</c:v>
                </c:pt>
                <c:pt idx="187">
                  <c:v>0.0438579955545782</c:v>
                </c:pt>
                <c:pt idx="188">
                  <c:v>0.0466515069179448</c:v>
                </c:pt>
                <c:pt idx="189">
                  <c:v>0.0518101008421608</c:v>
                </c:pt>
                <c:pt idx="190">
                  <c:v>0.0594420503822288</c:v>
                </c:pt>
                <c:pt idx="191">
                  <c:v>0.0611802601693388</c:v>
                </c:pt>
                <c:pt idx="192">
                  <c:v>0.0596219445600175</c:v>
                </c:pt>
                <c:pt idx="193">
                  <c:v>0.0473818656776597</c:v>
                </c:pt>
                <c:pt idx="194">
                  <c:v>0.0424788261213719</c:v>
                </c:pt>
                <c:pt idx="195">
                  <c:v>0.0396001609007863</c:v>
                </c:pt>
                <c:pt idx="196">
                  <c:v>0.0385075537306514</c:v>
                </c:pt>
                <c:pt idx="197">
                  <c:v>0.0360207021859439</c:v>
                </c:pt>
                <c:pt idx="198">
                  <c:v>0.0346502437411043</c:v>
                </c:pt>
                <c:pt idx="199">
                  <c:v>0.0213125532255783</c:v>
                </c:pt>
                <c:pt idx="200">
                  <c:v>0.0158408543971603</c:v>
                </c:pt>
                <c:pt idx="201">
                  <c:v>0.0131098526083362</c:v>
                </c:pt>
                <c:pt idx="202">
                  <c:v>0.0123643458488606</c:v>
                </c:pt>
                <c:pt idx="203">
                  <c:v>0.0134175382471746</c:v>
                </c:pt>
                <c:pt idx="204">
                  <c:v>0.0157939591246491</c:v>
                </c:pt>
                <c:pt idx="205">
                  <c:v>0.0177871477753138</c:v>
                </c:pt>
                <c:pt idx="206">
                  <c:v>0.023253517895302</c:v>
                </c:pt>
                <c:pt idx="207">
                  <c:v>0.0260936839747289</c:v>
                </c:pt>
                <c:pt idx="208">
                  <c:v>0.0324599202663229</c:v>
                </c:pt>
                <c:pt idx="209">
                  <c:v>0.0342935031907938</c:v>
                </c:pt>
                <c:pt idx="210">
                  <c:v>0.0379395041156954</c:v>
                </c:pt>
                <c:pt idx="211">
                  <c:v>0.0415463883691095</c:v>
                </c:pt>
                <c:pt idx="212">
                  <c:v>0.0443666595205685</c:v>
                </c:pt>
                <c:pt idx="213">
                  <c:v>0.0535747737888255</c:v>
                </c:pt>
                <c:pt idx="214">
                  <c:v>0.0557162738653773</c:v>
                </c:pt>
                <c:pt idx="215">
                  <c:v>0.0580847255714606</c:v>
                </c:pt>
                <c:pt idx="216">
                  <c:v>0.0550548354038232</c:v>
                </c:pt>
                <c:pt idx="217">
                  <c:v>0.0445002407392743</c:v>
                </c:pt>
                <c:pt idx="218">
                  <c:v>0.0388508122040405</c:v>
                </c:pt>
                <c:pt idx="219">
                  <c:v>0.0372840392959769</c:v>
                </c:pt>
                <c:pt idx="220">
                  <c:v>0.035485371405073</c:v>
                </c:pt>
                <c:pt idx="221">
                  <c:v>0.0332783963213597</c:v>
                </c:pt>
                <c:pt idx="222">
                  <c:v>0.0259854781852922</c:v>
                </c:pt>
                <c:pt idx="223">
                  <c:v>0.0232720574258857</c:v>
                </c:pt>
                <c:pt idx="224">
                  <c:v>0.0194165003424238</c:v>
                </c:pt>
                <c:pt idx="225">
                  <c:v>0.0158145365129611</c:v>
                </c:pt>
                <c:pt idx="226">
                  <c:v>0.0133856733359773</c:v>
                </c:pt>
                <c:pt idx="227">
                  <c:v>0.0146971328948975</c:v>
                </c:pt>
                <c:pt idx="228">
                  <c:v>0.0164675983247076</c:v>
                </c:pt>
                <c:pt idx="229">
                  <c:v>0.0186516607207746</c:v>
                </c:pt>
                <c:pt idx="230">
                  <c:v>0.0206567815404658</c:v>
                </c:pt>
                <c:pt idx="231">
                  <c:v>0.0231066780441445</c:v>
                </c:pt>
                <c:pt idx="232">
                  <c:v>0.0280091626565698</c:v>
                </c:pt>
                <c:pt idx="233">
                  <c:v>0.0312005385879623</c:v>
                </c:pt>
                <c:pt idx="234">
                  <c:v>0.0342944433096185</c:v>
                </c:pt>
                <c:pt idx="235">
                  <c:v>0.0395391499841995</c:v>
                </c:pt>
                <c:pt idx="236">
                  <c:v>0.0424147719424816</c:v>
                </c:pt>
                <c:pt idx="237">
                  <c:v>0.0437337465853656</c:v>
                </c:pt>
                <c:pt idx="238">
                  <c:v>0.0480490378095043</c:v>
                </c:pt>
                <c:pt idx="239">
                  <c:v>0.060608523004864</c:v>
                </c:pt>
                <c:pt idx="240">
                  <c:v>0.0522549237978957</c:v>
                </c:pt>
                <c:pt idx="241">
                  <c:v>0.0410813585564686</c:v>
                </c:pt>
                <c:pt idx="242">
                  <c:v>0.0371099573276577</c:v>
                </c:pt>
                <c:pt idx="243">
                  <c:v>0.0353689132659634</c:v>
                </c:pt>
                <c:pt idx="244">
                  <c:v>0.0346335744238594</c:v>
                </c:pt>
                <c:pt idx="245">
                  <c:v>0.0311475581123942</c:v>
                </c:pt>
                <c:pt idx="246">
                  <c:v>0.0296759347488252</c:v>
                </c:pt>
                <c:pt idx="247">
                  <c:v>0.0264677837675689</c:v>
                </c:pt>
                <c:pt idx="248">
                  <c:v>0.0220342023424822</c:v>
                </c:pt>
                <c:pt idx="249">
                  <c:v>0.0184259018005572</c:v>
                </c:pt>
                <c:pt idx="250">
                  <c:v>0.0163025345040629</c:v>
                </c:pt>
                <c:pt idx="251">
                  <c:v>0.0153779231002581</c:v>
                </c:pt>
                <c:pt idx="252">
                  <c:v>0.0131810769430783</c:v>
                </c:pt>
                <c:pt idx="253">
                  <c:v>0.0133558684610493</c:v>
                </c:pt>
                <c:pt idx="254">
                  <c:v>0.0173080479325306</c:v>
                </c:pt>
                <c:pt idx="255">
                  <c:v>0.0252052653319192</c:v>
                </c:pt>
                <c:pt idx="256">
                  <c:v>0.029307084818698</c:v>
                </c:pt>
                <c:pt idx="257">
                  <c:v>0.0406367320166463</c:v>
                </c:pt>
                <c:pt idx="258">
                  <c:v>0.0504727914621664</c:v>
                </c:pt>
                <c:pt idx="259">
                  <c:v>0.0583801115297559</c:v>
                </c:pt>
                <c:pt idx="260">
                  <c:v>0.0614172194722385</c:v>
                </c:pt>
                <c:pt idx="261">
                  <c:v>0.0860949574826353</c:v>
                </c:pt>
                <c:pt idx="262">
                  <c:v>0.0876287186356885</c:v>
                </c:pt>
                <c:pt idx="263">
                  <c:v>0.101390381598873</c:v>
                </c:pt>
                <c:pt idx="264">
                  <c:v>0.0882979269284005</c:v>
                </c:pt>
                <c:pt idx="265">
                  <c:v>0.0694018970695573</c:v>
                </c:pt>
                <c:pt idx="266">
                  <c:v>0.0564415078445385</c:v>
                </c:pt>
                <c:pt idx="267">
                  <c:v>0.0609628444117819</c:v>
                </c:pt>
                <c:pt idx="268">
                  <c:v>0.0545792523916552</c:v>
                </c:pt>
                <c:pt idx="269">
                  <c:v>0.0461284191516313</c:v>
                </c:pt>
                <c:pt idx="270">
                  <c:v>0.0399088920300501</c:v>
                </c:pt>
                <c:pt idx="271">
                  <c:v>0.0376641446250823</c:v>
                </c:pt>
                <c:pt idx="272">
                  <c:v>0.0252058668411804</c:v>
                </c:pt>
                <c:pt idx="273">
                  <c:v>0.0219277447375033</c:v>
                </c:pt>
                <c:pt idx="274">
                  <c:v>0.0222042869503615</c:v>
                </c:pt>
                <c:pt idx="275">
                  <c:v>0.0217600786778164</c:v>
                </c:pt>
                <c:pt idx="276">
                  <c:v>0.0237086136510188</c:v>
                </c:pt>
                <c:pt idx="277">
                  <c:v>0.0289301094532556</c:v>
                </c:pt>
                <c:pt idx="278">
                  <c:v>0.03844829360443</c:v>
                </c:pt>
                <c:pt idx="279">
                  <c:v>0.0411139159860393</c:v>
                </c:pt>
                <c:pt idx="280">
                  <c:v>0.0445865034726069</c:v>
                </c:pt>
                <c:pt idx="281">
                  <c:v>0.0517885258162098</c:v>
                </c:pt>
                <c:pt idx="282">
                  <c:v>0.0587345263983221</c:v>
                </c:pt>
                <c:pt idx="283">
                  <c:v>0.0633799005003334</c:v>
                </c:pt>
                <c:pt idx="284">
                  <c:v>0.0657244859984701</c:v>
                </c:pt>
                <c:pt idx="285">
                  <c:v>0.0845398145593167</c:v>
                </c:pt>
                <c:pt idx="286">
                  <c:v>0.0955508452950068</c:v>
                </c:pt>
                <c:pt idx="287">
                  <c:v>0.107103786710414</c:v>
                </c:pt>
                <c:pt idx="288">
                  <c:v>0.0932302924477542</c:v>
                </c:pt>
                <c:pt idx="289">
                  <c:v>0.0772194396859942</c:v>
                </c:pt>
                <c:pt idx="290">
                  <c:v>0.0594176393552382</c:v>
                </c:pt>
                <c:pt idx="291">
                  <c:v>0.0588765617026208</c:v>
                </c:pt>
                <c:pt idx="292">
                  <c:v>0.0527664214307547</c:v>
                </c:pt>
                <c:pt idx="293">
                  <c:v>0.0466249997640184</c:v>
                </c:pt>
                <c:pt idx="294">
                  <c:v>0.0420109507951975</c:v>
                </c:pt>
                <c:pt idx="295">
                  <c:v>0.03827187272199</c:v>
                </c:pt>
                <c:pt idx="296">
                  <c:v>0.0303880269556245</c:v>
                </c:pt>
                <c:pt idx="297">
                  <c:v>0.0264058218553893</c:v>
                </c:pt>
                <c:pt idx="298">
                  <c:v>0.0244394953158364</c:v>
                </c:pt>
                <c:pt idx="299">
                  <c:v>0.0243776050493191</c:v>
                </c:pt>
                <c:pt idx="300">
                  <c:v>0.0249776078595117</c:v>
                </c:pt>
              </c:numCache>
            </c:numRef>
          </c:val>
        </c:ser>
        <c:ser>
          <c:idx val="1"/>
          <c:order val="1"/>
          <c:tx>
            <c:v>System Capacity</c:v>
          </c:tx>
          <c:spPr>
            <a:solidFill>
              <a:schemeClr val="accent2"/>
            </a:solidFill>
            <a:ln w="25400">
              <a:noFill/>
            </a:ln>
            <a:effectLst/>
          </c:spPr>
          <c:cat>
            <c:numRef>
              <c:f>Inputs!$AI$4701:$AI$5001</c:f>
              <c:numCache>
                <c:formatCode>m/d/yyyy</c:formatCode>
                <c:ptCount val="301"/>
                <c:pt idx="0">
                  <c:v>41836.16666665518</c:v>
                </c:pt>
                <c:pt idx="1">
                  <c:v>41836.20833332194</c:v>
                </c:pt>
                <c:pt idx="2">
                  <c:v>41836.24999998861</c:v>
                </c:pt>
                <c:pt idx="3">
                  <c:v>41836.29166665488</c:v>
                </c:pt>
                <c:pt idx="4">
                  <c:v>41836.33333332194</c:v>
                </c:pt>
                <c:pt idx="5">
                  <c:v>41836.3749999886</c:v>
                </c:pt>
                <c:pt idx="6">
                  <c:v>41836.41666665526</c:v>
                </c:pt>
                <c:pt idx="7">
                  <c:v>41836.45833332194</c:v>
                </c:pt>
                <c:pt idx="8">
                  <c:v>41836.4999999886</c:v>
                </c:pt>
                <c:pt idx="9">
                  <c:v>41836.54166665518</c:v>
                </c:pt>
                <c:pt idx="10">
                  <c:v>41836.58333332192</c:v>
                </c:pt>
                <c:pt idx="11">
                  <c:v>41836.6249999886</c:v>
                </c:pt>
                <c:pt idx="12">
                  <c:v>41836.66666665518</c:v>
                </c:pt>
                <c:pt idx="13">
                  <c:v>41836.70833332191</c:v>
                </c:pt>
                <c:pt idx="14">
                  <c:v>41836.74999998858</c:v>
                </c:pt>
                <c:pt idx="15">
                  <c:v>41836.79166665486</c:v>
                </c:pt>
                <c:pt idx="16">
                  <c:v>41836.83333332191</c:v>
                </c:pt>
                <c:pt idx="17">
                  <c:v>41836.8749999886</c:v>
                </c:pt>
                <c:pt idx="18">
                  <c:v>41836.91666665523</c:v>
                </c:pt>
                <c:pt idx="19">
                  <c:v>41836.9583333219</c:v>
                </c:pt>
                <c:pt idx="20">
                  <c:v>41836.99999998856</c:v>
                </c:pt>
                <c:pt idx="21">
                  <c:v>41837.04166665518</c:v>
                </c:pt>
                <c:pt idx="22">
                  <c:v>41837.0833333219</c:v>
                </c:pt>
                <c:pt idx="23">
                  <c:v>41837.12499998856</c:v>
                </c:pt>
                <c:pt idx="24">
                  <c:v>41837.16666665518</c:v>
                </c:pt>
                <c:pt idx="25">
                  <c:v>41837.20833332188</c:v>
                </c:pt>
                <c:pt idx="26">
                  <c:v>41837.24999998855</c:v>
                </c:pt>
                <c:pt idx="27">
                  <c:v>41837.29166665485</c:v>
                </c:pt>
                <c:pt idx="28">
                  <c:v>41837.33333332188</c:v>
                </c:pt>
                <c:pt idx="29">
                  <c:v>41837.37499998854</c:v>
                </c:pt>
                <c:pt idx="30">
                  <c:v>41837.4166666552</c:v>
                </c:pt>
                <c:pt idx="31">
                  <c:v>41837.4583333219</c:v>
                </c:pt>
                <c:pt idx="32">
                  <c:v>41837.49999998853</c:v>
                </c:pt>
                <c:pt idx="33">
                  <c:v>41837.54166665518</c:v>
                </c:pt>
                <c:pt idx="34">
                  <c:v>41837.58333332186</c:v>
                </c:pt>
                <c:pt idx="35">
                  <c:v>41837.62499998853</c:v>
                </c:pt>
                <c:pt idx="36">
                  <c:v>41837.66666665518</c:v>
                </c:pt>
                <c:pt idx="37">
                  <c:v>41837.70833332186</c:v>
                </c:pt>
                <c:pt idx="38">
                  <c:v>41837.74999998852</c:v>
                </c:pt>
                <c:pt idx="39">
                  <c:v>41837.79166665482</c:v>
                </c:pt>
                <c:pt idx="40">
                  <c:v>41837.83333332185</c:v>
                </c:pt>
                <c:pt idx="41">
                  <c:v>41837.87499998851</c:v>
                </c:pt>
                <c:pt idx="42">
                  <c:v>41837.91666665518</c:v>
                </c:pt>
                <c:pt idx="43">
                  <c:v>41837.95833332184</c:v>
                </c:pt>
                <c:pt idx="44">
                  <c:v>41837.99999998851</c:v>
                </c:pt>
                <c:pt idx="45">
                  <c:v>41838.04166665515</c:v>
                </c:pt>
                <c:pt idx="46">
                  <c:v>41838.08333332183</c:v>
                </c:pt>
                <c:pt idx="47">
                  <c:v>41838.1249999885</c:v>
                </c:pt>
                <c:pt idx="48">
                  <c:v>41838.16666665512</c:v>
                </c:pt>
                <c:pt idx="49">
                  <c:v>41838.20833332183</c:v>
                </c:pt>
                <c:pt idx="50">
                  <c:v>41838.24999998849</c:v>
                </c:pt>
                <c:pt idx="51">
                  <c:v>41838.29166665481</c:v>
                </c:pt>
                <c:pt idx="52">
                  <c:v>41838.33333332182</c:v>
                </c:pt>
                <c:pt idx="53">
                  <c:v>41838.37499998848</c:v>
                </c:pt>
                <c:pt idx="54">
                  <c:v>41838.41666665515</c:v>
                </c:pt>
                <c:pt idx="55">
                  <c:v>41838.45833332181</c:v>
                </c:pt>
                <c:pt idx="56">
                  <c:v>41838.49999998848</c:v>
                </c:pt>
                <c:pt idx="57">
                  <c:v>41838.54166665512</c:v>
                </c:pt>
                <c:pt idx="58">
                  <c:v>41838.5833333218</c:v>
                </c:pt>
                <c:pt idx="59">
                  <c:v>41838.62499998847</c:v>
                </c:pt>
                <c:pt idx="60">
                  <c:v>41838.6666666551</c:v>
                </c:pt>
                <c:pt idx="61">
                  <c:v>41838.7083333218</c:v>
                </c:pt>
                <c:pt idx="62">
                  <c:v>41838.74999998846</c:v>
                </c:pt>
                <c:pt idx="63">
                  <c:v>41838.79166665478</c:v>
                </c:pt>
                <c:pt idx="64">
                  <c:v>41838.83333332179</c:v>
                </c:pt>
                <c:pt idx="65">
                  <c:v>41838.87499998846</c:v>
                </c:pt>
                <c:pt idx="66">
                  <c:v>41838.91666665512</c:v>
                </c:pt>
                <c:pt idx="67">
                  <c:v>41838.95833332178</c:v>
                </c:pt>
                <c:pt idx="68">
                  <c:v>41838.99999998845</c:v>
                </c:pt>
                <c:pt idx="69">
                  <c:v>41839.0416666551</c:v>
                </c:pt>
                <c:pt idx="70">
                  <c:v>41839.08333332178</c:v>
                </c:pt>
                <c:pt idx="71">
                  <c:v>41839.12499998844</c:v>
                </c:pt>
                <c:pt idx="72">
                  <c:v>41839.1666666551</c:v>
                </c:pt>
                <c:pt idx="73">
                  <c:v>41839.20833332177</c:v>
                </c:pt>
                <c:pt idx="74">
                  <c:v>41839.24999998843</c:v>
                </c:pt>
                <c:pt idx="75">
                  <c:v>41839.29166665476</c:v>
                </c:pt>
                <c:pt idx="76">
                  <c:v>41839.33333332176</c:v>
                </c:pt>
                <c:pt idx="77">
                  <c:v>41839.37499998843</c:v>
                </c:pt>
                <c:pt idx="78">
                  <c:v>41839.41666665509</c:v>
                </c:pt>
                <c:pt idx="79">
                  <c:v>41839.45833332175</c:v>
                </c:pt>
                <c:pt idx="80">
                  <c:v>41839.49999998842</c:v>
                </c:pt>
                <c:pt idx="81">
                  <c:v>41839.54166665502</c:v>
                </c:pt>
                <c:pt idx="82">
                  <c:v>41839.58333332175</c:v>
                </c:pt>
                <c:pt idx="83">
                  <c:v>41839.62499998841</c:v>
                </c:pt>
                <c:pt idx="84">
                  <c:v>41839.66666665502</c:v>
                </c:pt>
                <c:pt idx="85">
                  <c:v>41839.70833332174</c:v>
                </c:pt>
                <c:pt idx="86">
                  <c:v>41839.7499999884</c:v>
                </c:pt>
                <c:pt idx="87">
                  <c:v>41839.79166665474</c:v>
                </c:pt>
                <c:pt idx="88">
                  <c:v>41839.83333332173</c:v>
                </c:pt>
                <c:pt idx="89">
                  <c:v>41839.8749999884</c:v>
                </c:pt>
                <c:pt idx="90">
                  <c:v>41839.91666665506</c:v>
                </c:pt>
                <c:pt idx="91">
                  <c:v>41839.95833332173</c:v>
                </c:pt>
                <c:pt idx="92">
                  <c:v>41839.99999998839</c:v>
                </c:pt>
                <c:pt idx="93">
                  <c:v>41840.04166665502</c:v>
                </c:pt>
                <c:pt idx="94">
                  <c:v>41840.08333332172</c:v>
                </c:pt>
                <c:pt idx="95">
                  <c:v>41840.12499998838</c:v>
                </c:pt>
                <c:pt idx="96">
                  <c:v>41840.16666665502</c:v>
                </c:pt>
                <c:pt idx="97">
                  <c:v>41840.20833332171</c:v>
                </c:pt>
                <c:pt idx="98">
                  <c:v>41840.24999998837</c:v>
                </c:pt>
                <c:pt idx="99">
                  <c:v>41840.29166665471</c:v>
                </c:pt>
                <c:pt idx="100">
                  <c:v>41840.3333333217</c:v>
                </c:pt>
                <c:pt idx="101">
                  <c:v>41840.37499998838</c:v>
                </c:pt>
                <c:pt idx="102">
                  <c:v>41840.41666665503</c:v>
                </c:pt>
                <c:pt idx="103">
                  <c:v>41840.4583333217</c:v>
                </c:pt>
                <c:pt idx="104">
                  <c:v>41840.49999998836</c:v>
                </c:pt>
                <c:pt idx="105">
                  <c:v>41840.54166665502</c:v>
                </c:pt>
                <c:pt idx="106">
                  <c:v>41840.58333332169</c:v>
                </c:pt>
                <c:pt idx="107">
                  <c:v>41840.62499998835</c:v>
                </c:pt>
                <c:pt idx="108">
                  <c:v>41840.66666665499</c:v>
                </c:pt>
                <c:pt idx="109">
                  <c:v>41840.70833332168</c:v>
                </c:pt>
                <c:pt idx="110">
                  <c:v>41840.74999998834</c:v>
                </c:pt>
                <c:pt idx="111">
                  <c:v>41840.7916666547</c:v>
                </c:pt>
                <c:pt idx="112">
                  <c:v>41840.83333332167</c:v>
                </c:pt>
                <c:pt idx="113">
                  <c:v>41840.87499998834</c:v>
                </c:pt>
                <c:pt idx="114">
                  <c:v>41840.916666655</c:v>
                </c:pt>
                <c:pt idx="115">
                  <c:v>41840.95833332167</c:v>
                </c:pt>
                <c:pt idx="116">
                  <c:v>41840.99999998833</c:v>
                </c:pt>
                <c:pt idx="117">
                  <c:v>41841.04166665499</c:v>
                </c:pt>
                <c:pt idx="118">
                  <c:v>41841.08333332166</c:v>
                </c:pt>
                <c:pt idx="119">
                  <c:v>41841.12499998832</c:v>
                </c:pt>
                <c:pt idx="120">
                  <c:v>41841.16666665499</c:v>
                </c:pt>
                <c:pt idx="121">
                  <c:v>41841.20833332165</c:v>
                </c:pt>
                <c:pt idx="122">
                  <c:v>41841.24999998831</c:v>
                </c:pt>
                <c:pt idx="123">
                  <c:v>41841.29166665466</c:v>
                </c:pt>
                <c:pt idx="124">
                  <c:v>41841.33333332164</c:v>
                </c:pt>
                <c:pt idx="125">
                  <c:v>41841.37499998831</c:v>
                </c:pt>
                <c:pt idx="126">
                  <c:v>41841.41666665497</c:v>
                </c:pt>
                <c:pt idx="127">
                  <c:v>41841.45833332164</c:v>
                </c:pt>
                <c:pt idx="128">
                  <c:v>41841.4999999883</c:v>
                </c:pt>
                <c:pt idx="129">
                  <c:v>41841.54166665496</c:v>
                </c:pt>
                <c:pt idx="130">
                  <c:v>41841.58333332163</c:v>
                </c:pt>
                <c:pt idx="131">
                  <c:v>41841.62499998829</c:v>
                </c:pt>
                <c:pt idx="132">
                  <c:v>41841.66666665496</c:v>
                </c:pt>
                <c:pt idx="133">
                  <c:v>41841.70833332162</c:v>
                </c:pt>
                <c:pt idx="134">
                  <c:v>41841.74999998829</c:v>
                </c:pt>
                <c:pt idx="135">
                  <c:v>41841.79166665461</c:v>
                </c:pt>
                <c:pt idx="136">
                  <c:v>41841.83333332161</c:v>
                </c:pt>
                <c:pt idx="137">
                  <c:v>41841.87499998828</c:v>
                </c:pt>
                <c:pt idx="138">
                  <c:v>41841.91666665494</c:v>
                </c:pt>
                <c:pt idx="139">
                  <c:v>41841.95833332161</c:v>
                </c:pt>
                <c:pt idx="140">
                  <c:v>41841.99999998827</c:v>
                </c:pt>
                <c:pt idx="141">
                  <c:v>41842.04166665494</c:v>
                </c:pt>
                <c:pt idx="142">
                  <c:v>41842.0833333216</c:v>
                </c:pt>
                <c:pt idx="143">
                  <c:v>41842.12499998826</c:v>
                </c:pt>
                <c:pt idx="144">
                  <c:v>41842.16666665493</c:v>
                </c:pt>
                <c:pt idx="145">
                  <c:v>41842.2083333216</c:v>
                </c:pt>
                <c:pt idx="146">
                  <c:v>41842.24999998826</c:v>
                </c:pt>
                <c:pt idx="147">
                  <c:v>41842.29166665458</c:v>
                </c:pt>
                <c:pt idx="148">
                  <c:v>41842.3333333216</c:v>
                </c:pt>
                <c:pt idx="149">
                  <c:v>41842.37499998825</c:v>
                </c:pt>
                <c:pt idx="150">
                  <c:v>41842.41666665492</c:v>
                </c:pt>
                <c:pt idx="151">
                  <c:v>41842.4583333216</c:v>
                </c:pt>
                <c:pt idx="152">
                  <c:v>41842.49999998823</c:v>
                </c:pt>
                <c:pt idx="153">
                  <c:v>41842.54166665491</c:v>
                </c:pt>
                <c:pt idx="154">
                  <c:v>41842.58333332157</c:v>
                </c:pt>
                <c:pt idx="155">
                  <c:v>41842.62499998823</c:v>
                </c:pt>
                <c:pt idx="156">
                  <c:v>41842.66666665488</c:v>
                </c:pt>
                <c:pt idx="157">
                  <c:v>41842.70833332156</c:v>
                </c:pt>
                <c:pt idx="158">
                  <c:v>41842.74999998823</c:v>
                </c:pt>
                <c:pt idx="159">
                  <c:v>41842.79166665454</c:v>
                </c:pt>
                <c:pt idx="160">
                  <c:v>41842.83333332156</c:v>
                </c:pt>
                <c:pt idx="161">
                  <c:v>41842.87499998822</c:v>
                </c:pt>
                <c:pt idx="162">
                  <c:v>41842.9166666549</c:v>
                </c:pt>
                <c:pt idx="163">
                  <c:v>41842.9583333216</c:v>
                </c:pt>
                <c:pt idx="164">
                  <c:v>41842.99999998821</c:v>
                </c:pt>
                <c:pt idx="165">
                  <c:v>41843.04166665488</c:v>
                </c:pt>
                <c:pt idx="166">
                  <c:v>41843.08333332154</c:v>
                </c:pt>
                <c:pt idx="167">
                  <c:v>41843.12499998821</c:v>
                </c:pt>
                <c:pt idx="168">
                  <c:v>41843.16666665487</c:v>
                </c:pt>
                <c:pt idx="169">
                  <c:v>41843.20833332154</c:v>
                </c:pt>
                <c:pt idx="170">
                  <c:v>41843.2499999882</c:v>
                </c:pt>
                <c:pt idx="171">
                  <c:v>41843.2916666545</c:v>
                </c:pt>
                <c:pt idx="172">
                  <c:v>41843.33333332153</c:v>
                </c:pt>
                <c:pt idx="173">
                  <c:v>41843.3749999882</c:v>
                </c:pt>
                <c:pt idx="174">
                  <c:v>41843.41666665486</c:v>
                </c:pt>
                <c:pt idx="175">
                  <c:v>41843.45833332154</c:v>
                </c:pt>
                <c:pt idx="176">
                  <c:v>41843.4999999882</c:v>
                </c:pt>
                <c:pt idx="177">
                  <c:v>41843.54166665483</c:v>
                </c:pt>
                <c:pt idx="178">
                  <c:v>41843.58333332151</c:v>
                </c:pt>
                <c:pt idx="179">
                  <c:v>41843.62499998818</c:v>
                </c:pt>
                <c:pt idx="180">
                  <c:v>41843.66666665483</c:v>
                </c:pt>
                <c:pt idx="181">
                  <c:v>41843.70833332151</c:v>
                </c:pt>
                <c:pt idx="182">
                  <c:v>41843.74999998817</c:v>
                </c:pt>
                <c:pt idx="183">
                  <c:v>41843.7916666545</c:v>
                </c:pt>
                <c:pt idx="184">
                  <c:v>41843.8333333215</c:v>
                </c:pt>
                <c:pt idx="185">
                  <c:v>41843.87499998816</c:v>
                </c:pt>
                <c:pt idx="186">
                  <c:v>41843.91666665484</c:v>
                </c:pt>
                <c:pt idx="187">
                  <c:v>41843.9583333215</c:v>
                </c:pt>
                <c:pt idx="188">
                  <c:v>41843.99999998816</c:v>
                </c:pt>
                <c:pt idx="189">
                  <c:v>41844.0416666548</c:v>
                </c:pt>
                <c:pt idx="190">
                  <c:v>41844.08333332148</c:v>
                </c:pt>
                <c:pt idx="191">
                  <c:v>41844.12499998815</c:v>
                </c:pt>
                <c:pt idx="192">
                  <c:v>41844.16666665478</c:v>
                </c:pt>
                <c:pt idx="193">
                  <c:v>41844.20833332148</c:v>
                </c:pt>
                <c:pt idx="194">
                  <c:v>41844.24999998814</c:v>
                </c:pt>
                <c:pt idx="195">
                  <c:v>41844.29166665445</c:v>
                </c:pt>
                <c:pt idx="196">
                  <c:v>41844.33333332147</c:v>
                </c:pt>
                <c:pt idx="197">
                  <c:v>41844.37499998814</c:v>
                </c:pt>
                <c:pt idx="198">
                  <c:v>41844.4166666548</c:v>
                </c:pt>
                <c:pt idx="199">
                  <c:v>41844.45833332146</c:v>
                </c:pt>
                <c:pt idx="200">
                  <c:v>41844.49999998813</c:v>
                </c:pt>
                <c:pt idx="201">
                  <c:v>41844.54166665478</c:v>
                </c:pt>
                <c:pt idx="202">
                  <c:v>41844.58333332146</c:v>
                </c:pt>
                <c:pt idx="203">
                  <c:v>41844.62499998812</c:v>
                </c:pt>
                <c:pt idx="204">
                  <c:v>41844.66666665478</c:v>
                </c:pt>
                <c:pt idx="205">
                  <c:v>41844.70833332145</c:v>
                </c:pt>
                <c:pt idx="206">
                  <c:v>41844.74999998811</c:v>
                </c:pt>
                <c:pt idx="207">
                  <c:v>41844.79166665442</c:v>
                </c:pt>
                <c:pt idx="208">
                  <c:v>41844.83333332144</c:v>
                </c:pt>
                <c:pt idx="209">
                  <c:v>41844.87499998811</c:v>
                </c:pt>
                <c:pt idx="210">
                  <c:v>41844.91666665477</c:v>
                </c:pt>
                <c:pt idx="211">
                  <c:v>41844.95833332143</c:v>
                </c:pt>
                <c:pt idx="212">
                  <c:v>41844.9999999881</c:v>
                </c:pt>
                <c:pt idx="213">
                  <c:v>41845.04166665475</c:v>
                </c:pt>
                <c:pt idx="214">
                  <c:v>41845.08333332143</c:v>
                </c:pt>
                <c:pt idx="215">
                  <c:v>41845.12499998809</c:v>
                </c:pt>
                <c:pt idx="216">
                  <c:v>41845.16666665475</c:v>
                </c:pt>
                <c:pt idx="217">
                  <c:v>41845.20833332142</c:v>
                </c:pt>
                <c:pt idx="218">
                  <c:v>41845.24999998808</c:v>
                </c:pt>
                <c:pt idx="219">
                  <c:v>41845.2916666544</c:v>
                </c:pt>
                <c:pt idx="220">
                  <c:v>41845.33333332141</c:v>
                </c:pt>
                <c:pt idx="221">
                  <c:v>41845.37499998808</c:v>
                </c:pt>
                <c:pt idx="222">
                  <c:v>41845.41666665474</c:v>
                </c:pt>
                <c:pt idx="223">
                  <c:v>41845.4583333214</c:v>
                </c:pt>
                <c:pt idx="224">
                  <c:v>41845.49999998807</c:v>
                </c:pt>
                <c:pt idx="225">
                  <c:v>41845.5416666547</c:v>
                </c:pt>
                <c:pt idx="226">
                  <c:v>41845.5833333214</c:v>
                </c:pt>
                <c:pt idx="227">
                  <c:v>41845.62499998806</c:v>
                </c:pt>
                <c:pt idx="228">
                  <c:v>41845.6666666547</c:v>
                </c:pt>
                <c:pt idx="229">
                  <c:v>41845.70833332139</c:v>
                </c:pt>
                <c:pt idx="230">
                  <c:v>41845.74999998805</c:v>
                </c:pt>
                <c:pt idx="231">
                  <c:v>41845.79166665437</c:v>
                </c:pt>
                <c:pt idx="232">
                  <c:v>41845.83333332138</c:v>
                </c:pt>
                <c:pt idx="233">
                  <c:v>41845.87499998806</c:v>
                </c:pt>
                <c:pt idx="234">
                  <c:v>41845.91666665471</c:v>
                </c:pt>
                <c:pt idx="235">
                  <c:v>41845.95833332138</c:v>
                </c:pt>
                <c:pt idx="236">
                  <c:v>41845.99999998804</c:v>
                </c:pt>
                <c:pt idx="237">
                  <c:v>41846.0416666547</c:v>
                </c:pt>
                <c:pt idx="238">
                  <c:v>41846.08333332137</c:v>
                </c:pt>
                <c:pt idx="239">
                  <c:v>41846.12499998803</c:v>
                </c:pt>
                <c:pt idx="240">
                  <c:v>41846.16666665467</c:v>
                </c:pt>
                <c:pt idx="241">
                  <c:v>41846.20833332136</c:v>
                </c:pt>
                <c:pt idx="242">
                  <c:v>41846.24999998803</c:v>
                </c:pt>
                <c:pt idx="243">
                  <c:v>41846.29166665435</c:v>
                </c:pt>
                <c:pt idx="244">
                  <c:v>41846.33333332135</c:v>
                </c:pt>
                <c:pt idx="245">
                  <c:v>41846.37499998803</c:v>
                </c:pt>
                <c:pt idx="246">
                  <c:v>41846.41666665468</c:v>
                </c:pt>
                <c:pt idx="247">
                  <c:v>41846.45833332135</c:v>
                </c:pt>
                <c:pt idx="248">
                  <c:v>41846.49999998801</c:v>
                </c:pt>
                <c:pt idx="249">
                  <c:v>41846.54166665467</c:v>
                </c:pt>
                <c:pt idx="250">
                  <c:v>41846.58333332134</c:v>
                </c:pt>
                <c:pt idx="251">
                  <c:v>41846.624999988</c:v>
                </c:pt>
                <c:pt idx="252">
                  <c:v>41846.66666665462</c:v>
                </c:pt>
                <c:pt idx="253">
                  <c:v>41846.70833332133</c:v>
                </c:pt>
                <c:pt idx="254">
                  <c:v>41846.74999998799</c:v>
                </c:pt>
                <c:pt idx="255">
                  <c:v>41846.79166665432</c:v>
                </c:pt>
                <c:pt idx="256">
                  <c:v>41846.83333332132</c:v>
                </c:pt>
                <c:pt idx="257">
                  <c:v>41846.874999988</c:v>
                </c:pt>
                <c:pt idx="258">
                  <c:v>41846.91666665465</c:v>
                </c:pt>
                <c:pt idx="259">
                  <c:v>41846.95833332133</c:v>
                </c:pt>
                <c:pt idx="260">
                  <c:v>41846.99999998798</c:v>
                </c:pt>
                <c:pt idx="261">
                  <c:v>41847.04166665462</c:v>
                </c:pt>
                <c:pt idx="262">
                  <c:v>41847.08333332131</c:v>
                </c:pt>
                <c:pt idx="263">
                  <c:v>41847.12499998797</c:v>
                </c:pt>
                <c:pt idx="264">
                  <c:v>41847.16666665462</c:v>
                </c:pt>
                <c:pt idx="265">
                  <c:v>41847.2083333213</c:v>
                </c:pt>
                <c:pt idx="266">
                  <c:v>41847.24999998797</c:v>
                </c:pt>
                <c:pt idx="267">
                  <c:v>41847.29166665431</c:v>
                </c:pt>
                <c:pt idx="268">
                  <c:v>41847.33333332129</c:v>
                </c:pt>
                <c:pt idx="269">
                  <c:v>41847.37499998796</c:v>
                </c:pt>
                <c:pt idx="270">
                  <c:v>41847.41666665462</c:v>
                </c:pt>
                <c:pt idx="271">
                  <c:v>41847.4583333213</c:v>
                </c:pt>
                <c:pt idx="272">
                  <c:v>41847.49999998795</c:v>
                </c:pt>
                <c:pt idx="273">
                  <c:v>41847.54166665459</c:v>
                </c:pt>
                <c:pt idx="274">
                  <c:v>41847.58333332128</c:v>
                </c:pt>
                <c:pt idx="275">
                  <c:v>41847.62499998794</c:v>
                </c:pt>
                <c:pt idx="276">
                  <c:v>41847.66666665459</c:v>
                </c:pt>
                <c:pt idx="277">
                  <c:v>41847.70833332127</c:v>
                </c:pt>
                <c:pt idx="278">
                  <c:v>41847.74999998794</c:v>
                </c:pt>
                <c:pt idx="279">
                  <c:v>41847.79166665429</c:v>
                </c:pt>
                <c:pt idx="280">
                  <c:v>41847.83333332126</c:v>
                </c:pt>
                <c:pt idx="281">
                  <c:v>41847.87499998793</c:v>
                </c:pt>
                <c:pt idx="282">
                  <c:v>41847.9166666546</c:v>
                </c:pt>
                <c:pt idx="283">
                  <c:v>41847.95833332126</c:v>
                </c:pt>
                <c:pt idx="284">
                  <c:v>41847.99999998792</c:v>
                </c:pt>
                <c:pt idx="285">
                  <c:v>41848.04166665459</c:v>
                </c:pt>
                <c:pt idx="286">
                  <c:v>41848.08333332125</c:v>
                </c:pt>
                <c:pt idx="287">
                  <c:v>41848.12499998791</c:v>
                </c:pt>
                <c:pt idx="288">
                  <c:v>41848.16666665458</c:v>
                </c:pt>
                <c:pt idx="289">
                  <c:v>41848.20833332124</c:v>
                </c:pt>
                <c:pt idx="290">
                  <c:v>41848.24999998791</c:v>
                </c:pt>
                <c:pt idx="291">
                  <c:v>41848.29166665424</c:v>
                </c:pt>
                <c:pt idx="292">
                  <c:v>41848.33333332124</c:v>
                </c:pt>
                <c:pt idx="293">
                  <c:v>41848.3749999879</c:v>
                </c:pt>
                <c:pt idx="294">
                  <c:v>41848.41666665457</c:v>
                </c:pt>
                <c:pt idx="295">
                  <c:v>41848.45833332123</c:v>
                </c:pt>
                <c:pt idx="296">
                  <c:v>41848.49999998789</c:v>
                </c:pt>
                <c:pt idx="297">
                  <c:v>41848.54166665456</c:v>
                </c:pt>
                <c:pt idx="298">
                  <c:v>41848.58333332122</c:v>
                </c:pt>
                <c:pt idx="299">
                  <c:v>41848.62499998789</c:v>
                </c:pt>
                <c:pt idx="300">
                  <c:v>41848.66666665455</c:v>
                </c:pt>
              </c:numCache>
            </c:numRef>
          </c:cat>
          <c:val>
            <c:numRef>
              <c:f>Inputs!$AE$4701:$AE$5001</c:f>
              <c:numCache>
                <c:formatCode>General</c:formatCode>
                <c:ptCount val="30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2.372113606305259</c:v>
                </c:pt>
                <c:pt idx="165">
                  <c:v>1.841403443538659</c:v>
                </c:pt>
                <c:pt idx="166">
                  <c:v>1.415227100710934</c:v>
                </c:pt>
                <c:pt idx="167">
                  <c:v>1.133789893183192</c:v>
                </c:pt>
                <c:pt idx="168">
                  <c:v>1.12574883011097</c:v>
                </c:pt>
                <c:pt idx="169">
                  <c:v>1.439350289927598</c:v>
                </c:pt>
                <c:pt idx="170">
                  <c:v>1.986142578838641</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2.38015466937748</c:v>
                </c:pt>
                <c:pt idx="187">
                  <c:v>1.51976092064981</c:v>
                </c:pt>
                <c:pt idx="188">
                  <c:v>0.699572487283246</c:v>
                </c:pt>
                <c:pt idx="189">
                  <c:v>0.257314018311079</c:v>
                </c:pt>
                <c:pt idx="190">
                  <c:v>0.217108702949973</c:v>
                </c:pt>
                <c:pt idx="191">
                  <c:v>0.0</c:v>
                </c:pt>
                <c:pt idx="192">
                  <c:v>0.0402053153611061</c:v>
                </c:pt>
                <c:pt idx="193">
                  <c:v>0.731736739572131</c:v>
                </c:pt>
                <c:pt idx="194">
                  <c:v>1.366980722277607</c:v>
                </c:pt>
                <c:pt idx="195">
                  <c:v>2.042430020344189</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numCache>
            </c:numRef>
          </c:val>
        </c:ser>
        <c:ser>
          <c:idx val="2"/>
          <c:order val="2"/>
          <c:tx>
            <c:v>Network Deferral</c:v>
          </c:tx>
          <c:spPr>
            <a:solidFill>
              <a:schemeClr val="accent3"/>
            </a:solidFill>
            <a:ln>
              <a:noFill/>
            </a:ln>
            <a:effectLst/>
          </c:spPr>
          <c:cat>
            <c:numRef>
              <c:f>Inputs!$AI$4701:$AI$5001</c:f>
              <c:numCache>
                <c:formatCode>m/d/yyyy</c:formatCode>
                <c:ptCount val="301"/>
                <c:pt idx="0">
                  <c:v>41836.16666665518</c:v>
                </c:pt>
                <c:pt idx="1">
                  <c:v>41836.20833332194</c:v>
                </c:pt>
                <c:pt idx="2">
                  <c:v>41836.24999998861</c:v>
                </c:pt>
                <c:pt idx="3">
                  <c:v>41836.29166665488</c:v>
                </c:pt>
                <c:pt idx="4">
                  <c:v>41836.33333332194</c:v>
                </c:pt>
                <c:pt idx="5">
                  <c:v>41836.3749999886</c:v>
                </c:pt>
                <c:pt idx="6">
                  <c:v>41836.41666665526</c:v>
                </c:pt>
                <c:pt idx="7">
                  <c:v>41836.45833332194</c:v>
                </c:pt>
                <c:pt idx="8">
                  <c:v>41836.4999999886</c:v>
                </c:pt>
                <c:pt idx="9">
                  <c:v>41836.54166665518</c:v>
                </c:pt>
                <c:pt idx="10">
                  <c:v>41836.58333332192</c:v>
                </c:pt>
                <c:pt idx="11">
                  <c:v>41836.6249999886</c:v>
                </c:pt>
                <c:pt idx="12">
                  <c:v>41836.66666665518</c:v>
                </c:pt>
                <c:pt idx="13">
                  <c:v>41836.70833332191</c:v>
                </c:pt>
                <c:pt idx="14">
                  <c:v>41836.74999998858</c:v>
                </c:pt>
                <c:pt idx="15">
                  <c:v>41836.79166665486</c:v>
                </c:pt>
                <c:pt idx="16">
                  <c:v>41836.83333332191</c:v>
                </c:pt>
                <c:pt idx="17">
                  <c:v>41836.8749999886</c:v>
                </c:pt>
                <c:pt idx="18">
                  <c:v>41836.91666665523</c:v>
                </c:pt>
                <c:pt idx="19">
                  <c:v>41836.9583333219</c:v>
                </c:pt>
                <c:pt idx="20">
                  <c:v>41836.99999998856</c:v>
                </c:pt>
                <c:pt idx="21">
                  <c:v>41837.04166665518</c:v>
                </c:pt>
                <c:pt idx="22">
                  <c:v>41837.0833333219</c:v>
                </c:pt>
                <c:pt idx="23">
                  <c:v>41837.12499998856</c:v>
                </c:pt>
                <c:pt idx="24">
                  <c:v>41837.16666665518</c:v>
                </c:pt>
                <c:pt idx="25">
                  <c:v>41837.20833332188</c:v>
                </c:pt>
                <c:pt idx="26">
                  <c:v>41837.24999998855</c:v>
                </c:pt>
                <c:pt idx="27">
                  <c:v>41837.29166665485</c:v>
                </c:pt>
                <c:pt idx="28">
                  <c:v>41837.33333332188</c:v>
                </c:pt>
                <c:pt idx="29">
                  <c:v>41837.37499998854</c:v>
                </c:pt>
                <c:pt idx="30">
                  <c:v>41837.4166666552</c:v>
                </c:pt>
                <c:pt idx="31">
                  <c:v>41837.4583333219</c:v>
                </c:pt>
                <c:pt idx="32">
                  <c:v>41837.49999998853</c:v>
                </c:pt>
                <c:pt idx="33">
                  <c:v>41837.54166665518</c:v>
                </c:pt>
                <c:pt idx="34">
                  <c:v>41837.58333332186</c:v>
                </c:pt>
                <c:pt idx="35">
                  <c:v>41837.62499998853</c:v>
                </c:pt>
                <c:pt idx="36">
                  <c:v>41837.66666665518</c:v>
                </c:pt>
                <c:pt idx="37">
                  <c:v>41837.70833332186</c:v>
                </c:pt>
                <c:pt idx="38">
                  <c:v>41837.74999998852</c:v>
                </c:pt>
                <c:pt idx="39">
                  <c:v>41837.79166665482</c:v>
                </c:pt>
                <c:pt idx="40">
                  <c:v>41837.83333332185</c:v>
                </c:pt>
                <c:pt idx="41">
                  <c:v>41837.87499998851</c:v>
                </c:pt>
                <c:pt idx="42">
                  <c:v>41837.91666665518</c:v>
                </c:pt>
                <c:pt idx="43">
                  <c:v>41837.95833332184</c:v>
                </c:pt>
                <c:pt idx="44">
                  <c:v>41837.99999998851</c:v>
                </c:pt>
                <c:pt idx="45">
                  <c:v>41838.04166665515</c:v>
                </c:pt>
                <c:pt idx="46">
                  <c:v>41838.08333332183</c:v>
                </c:pt>
                <c:pt idx="47">
                  <c:v>41838.1249999885</c:v>
                </c:pt>
                <c:pt idx="48">
                  <c:v>41838.16666665512</c:v>
                </c:pt>
                <c:pt idx="49">
                  <c:v>41838.20833332183</c:v>
                </c:pt>
                <c:pt idx="50">
                  <c:v>41838.24999998849</c:v>
                </c:pt>
                <c:pt idx="51">
                  <c:v>41838.29166665481</c:v>
                </c:pt>
                <c:pt idx="52">
                  <c:v>41838.33333332182</c:v>
                </c:pt>
                <c:pt idx="53">
                  <c:v>41838.37499998848</c:v>
                </c:pt>
                <c:pt idx="54">
                  <c:v>41838.41666665515</c:v>
                </c:pt>
                <c:pt idx="55">
                  <c:v>41838.45833332181</c:v>
                </c:pt>
                <c:pt idx="56">
                  <c:v>41838.49999998848</c:v>
                </c:pt>
                <c:pt idx="57">
                  <c:v>41838.54166665512</c:v>
                </c:pt>
                <c:pt idx="58">
                  <c:v>41838.5833333218</c:v>
                </c:pt>
                <c:pt idx="59">
                  <c:v>41838.62499998847</c:v>
                </c:pt>
                <c:pt idx="60">
                  <c:v>41838.6666666551</c:v>
                </c:pt>
                <c:pt idx="61">
                  <c:v>41838.7083333218</c:v>
                </c:pt>
                <c:pt idx="62">
                  <c:v>41838.74999998846</c:v>
                </c:pt>
                <c:pt idx="63">
                  <c:v>41838.79166665478</c:v>
                </c:pt>
                <c:pt idx="64">
                  <c:v>41838.83333332179</c:v>
                </c:pt>
                <c:pt idx="65">
                  <c:v>41838.87499998846</c:v>
                </c:pt>
                <c:pt idx="66">
                  <c:v>41838.91666665512</c:v>
                </c:pt>
                <c:pt idx="67">
                  <c:v>41838.95833332178</c:v>
                </c:pt>
                <c:pt idx="68">
                  <c:v>41838.99999998845</c:v>
                </c:pt>
                <c:pt idx="69">
                  <c:v>41839.0416666551</c:v>
                </c:pt>
                <c:pt idx="70">
                  <c:v>41839.08333332178</c:v>
                </c:pt>
                <c:pt idx="71">
                  <c:v>41839.12499998844</c:v>
                </c:pt>
                <c:pt idx="72">
                  <c:v>41839.1666666551</c:v>
                </c:pt>
                <c:pt idx="73">
                  <c:v>41839.20833332177</c:v>
                </c:pt>
                <c:pt idx="74">
                  <c:v>41839.24999998843</c:v>
                </c:pt>
                <c:pt idx="75">
                  <c:v>41839.29166665476</c:v>
                </c:pt>
                <c:pt idx="76">
                  <c:v>41839.33333332176</c:v>
                </c:pt>
                <c:pt idx="77">
                  <c:v>41839.37499998843</c:v>
                </c:pt>
                <c:pt idx="78">
                  <c:v>41839.41666665509</c:v>
                </c:pt>
                <c:pt idx="79">
                  <c:v>41839.45833332175</c:v>
                </c:pt>
                <c:pt idx="80">
                  <c:v>41839.49999998842</c:v>
                </c:pt>
                <c:pt idx="81">
                  <c:v>41839.54166665502</c:v>
                </c:pt>
                <c:pt idx="82">
                  <c:v>41839.58333332175</c:v>
                </c:pt>
                <c:pt idx="83">
                  <c:v>41839.62499998841</c:v>
                </c:pt>
                <c:pt idx="84">
                  <c:v>41839.66666665502</c:v>
                </c:pt>
                <c:pt idx="85">
                  <c:v>41839.70833332174</c:v>
                </c:pt>
                <c:pt idx="86">
                  <c:v>41839.7499999884</c:v>
                </c:pt>
                <c:pt idx="87">
                  <c:v>41839.79166665474</c:v>
                </c:pt>
                <c:pt idx="88">
                  <c:v>41839.83333332173</c:v>
                </c:pt>
                <c:pt idx="89">
                  <c:v>41839.8749999884</c:v>
                </c:pt>
                <c:pt idx="90">
                  <c:v>41839.91666665506</c:v>
                </c:pt>
                <c:pt idx="91">
                  <c:v>41839.95833332173</c:v>
                </c:pt>
                <c:pt idx="92">
                  <c:v>41839.99999998839</c:v>
                </c:pt>
                <c:pt idx="93">
                  <c:v>41840.04166665502</c:v>
                </c:pt>
                <c:pt idx="94">
                  <c:v>41840.08333332172</c:v>
                </c:pt>
                <c:pt idx="95">
                  <c:v>41840.12499998838</c:v>
                </c:pt>
                <c:pt idx="96">
                  <c:v>41840.16666665502</c:v>
                </c:pt>
                <c:pt idx="97">
                  <c:v>41840.20833332171</c:v>
                </c:pt>
                <c:pt idx="98">
                  <c:v>41840.24999998837</c:v>
                </c:pt>
                <c:pt idx="99">
                  <c:v>41840.29166665471</c:v>
                </c:pt>
                <c:pt idx="100">
                  <c:v>41840.3333333217</c:v>
                </c:pt>
                <c:pt idx="101">
                  <c:v>41840.37499998838</c:v>
                </c:pt>
                <c:pt idx="102">
                  <c:v>41840.41666665503</c:v>
                </c:pt>
                <c:pt idx="103">
                  <c:v>41840.4583333217</c:v>
                </c:pt>
                <c:pt idx="104">
                  <c:v>41840.49999998836</c:v>
                </c:pt>
                <c:pt idx="105">
                  <c:v>41840.54166665502</c:v>
                </c:pt>
                <c:pt idx="106">
                  <c:v>41840.58333332169</c:v>
                </c:pt>
                <c:pt idx="107">
                  <c:v>41840.62499998835</c:v>
                </c:pt>
                <c:pt idx="108">
                  <c:v>41840.66666665499</c:v>
                </c:pt>
                <c:pt idx="109">
                  <c:v>41840.70833332168</c:v>
                </c:pt>
                <c:pt idx="110">
                  <c:v>41840.74999998834</c:v>
                </c:pt>
                <c:pt idx="111">
                  <c:v>41840.7916666547</c:v>
                </c:pt>
                <c:pt idx="112">
                  <c:v>41840.83333332167</c:v>
                </c:pt>
                <c:pt idx="113">
                  <c:v>41840.87499998834</c:v>
                </c:pt>
                <c:pt idx="114">
                  <c:v>41840.916666655</c:v>
                </c:pt>
                <c:pt idx="115">
                  <c:v>41840.95833332167</c:v>
                </c:pt>
                <c:pt idx="116">
                  <c:v>41840.99999998833</c:v>
                </c:pt>
                <c:pt idx="117">
                  <c:v>41841.04166665499</c:v>
                </c:pt>
                <c:pt idx="118">
                  <c:v>41841.08333332166</c:v>
                </c:pt>
                <c:pt idx="119">
                  <c:v>41841.12499998832</c:v>
                </c:pt>
                <c:pt idx="120">
                  <c:v>41841.16666665499</c:v>
                </c:pt>
                <c:pt idx="121">
                  <c:v>41841.20833332165</c:v>
                </c:pt>
                <c:pt idx="122">
                  <c:v>41841.24999998831</c:v>
                </c:pt>
                <c:pt idx="123">
                  <c:v>41841.29166665466</c:v>
                </c:pt>
                <c:pt idx="124">
                  <c:v>41841.33333332164</c:v>
                </c:pt>
                <c:pt idx="125">
                  <c:v>41841.37499998831</c:v>
                </c:pt>
                <c:pt idx="126">
                  <c:v>41841.41666665497</c:v>
                </c:pt>
                <c:pt idx="127">
                  <c:v>41841.45833332164</c:v>
                </c:pt>
                <c:pt idx="128">
                  <c:v>41841.4999999883</c:v>
                </c:pt>
                <c:pt idx="129">
                  <c:v>41841.54166665496</c:v>
                </c:pt>
                <c:pt idx="130">
                  <c:v>41841.58333332163</c:v>
                </c:pt>
                <c:pt idx="131">
                  <c:v>41841.62499998829</c:v>
                </c:pt>
                <c:pt idx="132">
                  <c:v>41841.66666665496</c:v>
                </c:pt>
                <c:pt idx="133">
                  <c:v>41841.70833332162</c:v>
                </c:pt>
                <c:pt idx="134">
                  <c:v>41841.74999998829</c:v>
                </c:pt>
                <c:pt idx="135">
                  <c:v>41841.79166665461</c:v>
                </c:pt>
                <c:pt idx="136">
                  <c:v>41841.83333332161</c:v>
                </c:pt>
                <c:pt idx="137">
                  <c:v>41841.87499998828</c:v>
                </c:pt>
                <c:pt idx="138">
                  <c:v>41841.91666665494</c:v>
                </c:pt>
                <c:pt idx="139">
                  <c:v>41841.95833332161</c:v>
                </c:pt>
                <c:pt idx="140">
                  <c:v>41841.99999998827</c:v>
                </c:pt>
                <c:pt idx="141">
                  <c:v>41842.04166665494</c:v>
                </c:pt>
                <c:pt idx="142">
                  <c:v>41842.0833333216</c:v>
                </c:pt>
                <c:pt idx="143">
                  <c:v>41842.12499998826</c:v>
                </c:pt>
                <c:pt idx="144">
                  <c:v>41842.16666665493</c:v>
                </c:pt>
                <c:pt idx="145">
                  <c:v>41842.2083333216</c:v>
                </c:pt>
                <c:pt idx="146">
                  <c:v>41842.24999998826</c:v>
                </c:pt>
                <c:pt idx="147">
                  <c:v>41842.29166665458</c:v>
                </c:pt>
                <c:pt idx="148">
                  <c:v>41842.3333333216</c:v>
                </c:pt>
                <c:pt idx="149">
                  <c:v>41842.37499998825</c:v>
                </c:pt>
                <c:pt idx="150">
                  <c:v>41842.41666665492</c:v>
                </c:pt>
                <c:pt idx="151">
                  <c:v>41842.4583333216</c:v>
                </c:pt>
                <c:pt idx="152">
                  <c:v>41842.49999998823</c:v>
                </c:pt>
                <c:pt idx="153">
                  <c:v>41842.54166665491</c:v>
                </c:pt>
                <c:pt idx="154">
                  <c:v>41842.58333332157</c:v>
                </c:pt>
                <c:pt idx="155">
                  <c:v>41842.62499998823</c:v>
                </c:pt>
                <c:pt idx="156">
                  <c:v>41842.66666665488</c:v>
                </c:pt>
                <c:pt idx="157">
                  <c:v>41842.70833332156</c:v>
                </c:pt>
                <c:pt idx="158">
                  <c:v>41842.74999998823</c:v>
                </c:pt>
                <c:pt idx="159">
                  <c:v>41842.79166665454</c:v>
                </c:pt>
                <c:pt idx="160">
                  <c:v>41842.83333332156</c:v>
                </c:pt>
                <c:pt idx="161">
                  <c:v>41842.87499998822</c:v>
                </c:pt>
                <c:pt idx="162">
                  <c:v>41842.9166666549</c:v>
                </c:pt>
                <c:pt idx="163">
                  <c:v>41842.9583333216</c:v>
                </c:pt>
                <c:pt idx="164">
                  <c:v>41842.99999998821</c:v>
                </c:pt>
                <c:pt idx="165">
                  <c:v>41843.04166665488</c:v>
                </c:pt>
                <c:pt idx="166">
                  <c:v>41843.08333332154</c:v>
                </c:pt>
                <c:pt idx="167">
                  <c:v>41843.12499998821</c:v>
                </c:pt>
                <c:pt idx="168">
                  <c:v>41843.16666665487</c:v>
                </c:pt>
                <c:pt idx="169">
                  <c:v>41843.20833332154</c:v>
                </c:pt>
                <c:pt idx="170">
                  <c:v>41843.2499999882</c:v>
                </c:pt>
                <c:pt idx="171">
                  <c:v>41843.2916666545</c:v>
                </c:pt>
                <c:pt idx="172">
                  <c:v>41843.33333332153</c:v>
                </c:pt>
                <c:pt idx="173">
                  <c:v>41843.3749999882</c:v>
                </c:pt>
                <c:pt idx="174">
                  <c:v>41843.41666665486</c:v>
                </c:pt>
                <c:pt idx="175">
                  <c:v>41843.45833332154</c:v>
                </c:pt>
                <c:pt idx="176">
                  <c:v>41843.4999999882</c:v>
                </c:pt>
                <c:pt idx="177">
                  <c:v>41843.54166665483</c:v>
                </c:pt>
                <c:pt idx="178">
                  <c:v>41843.58333332151</c:v>
                </c:pt>
                <c:pt idx="179">
                  <c:v>41843.62499998818</c:v>
                </c:pt>
                <c:pt idx="180">
                  <c:v>41843.66666665483</c:v>
                </c:pt>
                <c:pt idx="181">
                  <c:v>41843.70833332151</c:v>
                </c:pt>
                <c:pt idx="182">
                  <c:v>41843.74999998817</c:v>
                </c:pt>
                <c:pt idx="183">
                  <c:v>41843.7916666545</c:v>
                </c:pt>
                <c:pt idx="184">
                  <c:v>41843.8333333215</c:v>
                </c:pt>
                <c:pt idx="185">
                  <c:v>41843.87499998816</c:v>
                </c:pt>
                <c:pt idx="186">
                  <c:v>41843.91666665484</c:v>
                </c:pt>
                <c:pt idx="187">
                  <c:v>41843.9583333215</c:v>
                </c:pt>
                <c:pt idx="188">
                  <c:v>41843.99999998816</c:v>
                </c:pt>
                <c:pt idx="189">
                  <c:v>41844.0416666548</c:v>
                </c:pt>
                <c:pt idx="190">
                  <c:v>41844.08333332148</c:v>
                </c:pt>
                <c:pt idx="191">
                  <c:v>41844.12499998815</c:v>
                </c:pt>
                <c:pt idx="192">
                  <c:v>41844.16666665478</c:v>
                </c:pt>
                <c:pt idx="193">
                  <c:v>41844.20833332148</c:v>
                </c:pt>
                <c:pt idx="194">
                  <c:v>41844.24999998814</c:v>
                </c:pt>
                <c:pt idx="195">
                  <c:v>41844.29166665445</c:v>
                </c:pt>
                <c:pt idx="196">
                  <c:v>41844.33333332147</c:v>
                </c:pt>
                <c:pt idx="197">
                  <c:v>41844.37499998814</c:v>
                </c:pt>
                <c:pt idx="198">
                  <c:v>41844.4166666548</c:v>
                </c:pt>
                <c:pt idx="199">
                  <c:v>41844.45833332146</c:v>
                </c:pt>
                <c:pt idx="200">
                  <c:v>41844.49999998813</c:v>
                </c:pt>
                <c:pt idx="201">
                  <c:v>41844.54166665478</c:v>
                </c:pt>
                <c:pt idx="202">
                  <c:v>41844.58333332146</c:v>
                </c:pt>
                <c:pt idx="203">
                  <c:v>41844.62499998812</c:v>
                </c:pt>
                <c:pt idx="204">
                  <c:v>41844.66666665478</c:v>
                </c:pt>
                <c:pt idx="205">
                  <c:v>41844.70833332145</c:v>
                </c:pt>
                <c:pt idx="206">
                  <c:v>41844.74999998811</c:v>
                </c:pt>
                <c:pt idx="207">
                  <c:v>41844.79166665442</c:v>
                </c:pt>
                <c:pt idx="208">
                  <c:v>41844.83333332144</c:v>
                </c:pt>
                <c:pt idx="209">
                  <c:v>41844.87499998811</c:v>
                </c:pt>
                <c:pt idx="210">
                  <c:v>41844.91666665477</c:v>
                </c:pt>
                <c:pt idx="211">
                  <c:v>41844.95833332143</c:v>
                </c:pt>
                <c:pt idx="212">
                  <c:v>41844.9999999881</c:v>
                </c:pt>
                <c:pt idx="213">
                  <c:v>41845.04166665475</c:v>
                </c:pt>
                <c:pt idx="214">
                  <c:v>41845.08333332143</c:v>
                </c:pt>
                <c:pt idx="215">
                  <c:v>41845.12499998809</c:v>
                </c:pt>
                <c:pt idx="216">
                  <c:v>41845.16666665475</c:v>
                </c:pt>
                <c:pt idx="217">
                  <c:v>41845.20833332142</c:v>
                </c:pt>
                <c:pt idx="218">
                  <c:v>41845.24999998808</c:v>
                </c:pt>
                <c:pt idx="219">
                  <c:v>41845.2916666544</c:v>
                </c:pt>
                <c:pt idx="220">
                  <c:v>41845.33333332141</c:v>
                </c:pt>
                <c:pt idx="221">
                  <c:v>41845.37499998808</c:v>
                </c:pt>
                <c:pt idx="222">
                  <c:v>41845.41666665474</c:v>
                </c:pt>
                <c:pt idx="223">
                  <c:v>41845.4583333214</c:v>
                </c:pt>
                <c:pt idx="224">
                  <c:v>41845.49999998807</c:v>
                </c:pt>
                <c:pt idx="225">
                  <c:v>41845.5416666547</c:v>
                </c:pt>
                <c:pt idx="226">
                  <c:v>41845.5833333214</c:v>
                </c:pt>
                <c:pt idx="227">
                  <c:v>41845.62499998806</c:v>
                </c:pt>
                <c:pt idx="228">
                  <c:v>41845.6666666547</c:v>
                </c:pt>
                <c:pt idx="229">
                  <c:v>41845.70833332139</c:v>
                </c:pt>
                <c:pt idx="230">
                  <c:v>41845.74999998805</c:v>
                </c:pt>
                <c:pt idx="231">
                  <c:v>41845.79166665437</c:v>
                </c:pt>
                <c:pt idx="232">
                  <c:v>41845.83333332138</c:v>
                </c:pt>
                <c:pt idx="233">
                  <c:v>41845.87499998806</c:v>
                </c:pt>
                <c:pt idx="234">
                  <c:v>41845.91666665471</c:v>
                </c:pt>
                <c:pt idx="235">
                  <c:v>41845.95833332138</c:v>
                </c:pt>
                <c:pt idx="236">
                  <c:v>41845.99999998804</c:v>
                </c:pt>
                <c:pt idx="237">
                  <c:v>41846.0416666547</c:v>
                </c:pt>
                <c:pt idx="238">
                  <c:v>41846.08333332137</c:v>
                </c:pt>
                <c:pt idx="239">
                  <c:v>41846.12499998803</c:v>
                </c:pt>
                <c:pt idx="240">
                  <c:v>41846.16666665467</c:v>
                </c:pt>
                <c:pt idx="241">
                  <c:v>41846.20833332136</c:v>
                </c:pt>
                <c:pt idx="242">
                  <c:v>41846.24999998803</c:v>
                </c:pt>
                <c:pt idx="243">
                  <c:v>41846.29166665435</c:v>
                </c:pt>
                <c:pt idx="244">
                  <c:v>41846.33333332135</c:v>
                </c:pt>
                <c:pt idx="245">
                  <c:v>41846.37499998803</c:v>
                </c:pt>
                <c:pt idx="246">
                  <c:v>41846.41666665468</c:v>
                </c:pt>
                <c:pt idx="247">
                  <c:v>41846.45833332135</c:v>
                </c:pt>
                <c:pt idx="248">
                  <c:v>41846.49999998801</c:v>
                </c:pt>
                <c:pt idx="249">
                  <c:v>41846.54166665467</c:v>
                </c:pt>
                <c:pt idx="250">
                  <c:v>41846.58333332134</c:v>
                </c:pt>
                <c:pt idx="251">
                  <c:v>41846.624999988</c:v>
                </c:pt>
                <c:pt idx="252">
                  <c:v>41846.66666665462</c:v>
                </c:pt>
                <c:pt idx="253">
                  <c:v>41846.70833332133</c:v>
                </c:pt>
                <c:pt idx="254">
                  <c:v>41846.74999998799</c:v>
                </c:pt>
                <c:pt idx="255">
                  <c:v>41846.79166665432</c:v>
                </c:pt>
                <c:pt idx="256">
                  <c:v>41846.83333332132</c:v>
                </c:pt>
                <c:pt idx="257">
                  <c:v>41846.874999988</c:v>
                </c:pt>
                <c:pt idx="258">
                  <c:v>41846.91666665465</c:v>
                </c:pt>
                <c:pt idx="259">
                  <c:v>41846.95833332133</c:v>
                </c:pt>
                <c:pt idx="260">
                  <c:v>41846.99999998798</c:v>
                </c:pt>
                <c:pt idx="261">
                  <c:v>41847.04166665462</c:v>
                </c:pt>
                <c:pt idx="262">
                  <c:v>41847.08333332131</c:v>
                </c:pt>
                <c:pt idx="263">
                  <c:v>41847.12499998797</c:v>
                </c:pt>
                <c:pt idx="264">
                  <c:v>41847.16666665462</c:v>
                </c:pt>
                <c:pt idx="265">
                  <c:v>41847.2083333213</c:v>
                </c:pt>
                <c:pt idx="266">
                  <c:v>41847.24999998797</c:v>
                </c:pt>
                <c:pt idx="267">
                  <c:v>41847.29166665431</c:v>
                </c:pt>
                <c:pt idx="268">
                  <c:v>41847.33333332129</c:v>
                </c:pt>
                <c:pt idx="269">
                  <c:v>41847.37499998796</c:v>
                </c:pt>
                <c:pt idx="270">
                  <c:v>41847.41666665462</c:v>
                </c:pt>
                <c:pt idx="271">
                  <c:v>41847.4583333213</c:v>
                </c:pt>
                <c:pt idx="272">
                  <c:v>41847.49999998795</c:v>
                </c:pt>
                <c:pt idx="273">
                  <c:v>41847.54166665459</c:v>
                </c:pt>
                <c:pt idx="274">
                  <c:v>41847.58333332128</c:v>
                </c:pt>
                <c:pt idx="275">
                  <c:v>41847.62499998794</c:v>
                </c:pt>
                <c:pt idx="276">
                  <c:v>41847.66666665459</c:v>
                </c:pt>
                <c:pt idx="277">
                  <c:v>41847.70833332127</c:v>
                </c:pt>
                <c:pt idx="278">
                  <c:v>41847.74999998794</c:v>
                </c:pt>
                <c:pt idx="279">
                  <c:v>41847.79166665429</c:v>
                </c:pt>
                <c:pt idx="280">
                  <c:v>41847.83333332126</c:v>
                </c:pt>
                <c:pt idx="281">
                  <c:v>41847.87499998793</c:v>
                </c:pt>
                <c:pt idx="282">
                  <c:v>41847.9166666546</c:v>
                </c:pt>
                <c:pt idx="283">
                  <c:v>41847.95833332126</c:v>
                </c:pt>
                <c:pt idx="284">
                  <c:v>41847.99999998792</c:v>
                </c:pt>
                <c:pt idx="285">
                  <c:v>41848.04166665459</c:v>
                </c:pt>
                <c:pt idx="286">
                  <c:v>41848.08333332125</c:v>
                </c:pt>
                <c:pt idx="287">
                  <c:v>41848.12499998791</c:v>
                </c:pt>
                <c:pt idx="288">
                  <c:v>41848.16666665458</c:v>
                </c:pt>
                <c:pt idx="289">
                  <c:v>41848.20833332124</c:v>
                </c:pt>
                <c:pt idx="290">
                  <c:v>41848.24999998791</c:v>
                </c:pt>
                <c:pt idx="291">
                  <c:v>41848.29166665424</c:v>
                </c:pt>
                <c:pt idx="292">
                  <c:v>41848.33333332124</c:v>
                </c:pt>
                <c:pt idx="293">
                  <c:v>41848.3749999879</c:v>
                </c:pt>
                <c:pt idx="294">
                  <c:v>41848.41666665457</c:v>
                </c:pt>
                <c:pt idx="295">
                  <c:v>41848.45833332123</c:v>
                </c:pt>
                <c:pt idx="296">
                  <c:v>41848.49999998789</c:v>
                </c:pt>
                <c:pt idx="297">
                  <c:v>41848.54166665456</c:v>
                </c:pt>
                <c:pt idx="298">
                  <c:v>41848.58333332122</c:v>
                </c:pt>
                <c:pt idx="299">
                  <c:v>41848.62499998789</c:v>
                </c:pt>
                <c:pt idx="300">
                  <c:v>41848.66666665455</c:v>
                </c:pt>
              </c:numCache>
            </c:numRef>
          </c:cat>
          <c:val>
            <c:numRef>
              <c:f>Inputs!$AF$4701:$AF$5001</c:f>
              <c:numCache>
                <c:formatCode>General</c:formatCode>
                <c:ptCount val="301"/>
                <c:pt idx="0">
                  <c:v>0.739551486139337</c:v>
                </c:pt>
                <c:pt idx="1">
                  <c:v>0.760574432004228</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0.707038742180775</c:v>
                </c:pt>
                <c:pt idx="21">
                  <c:v>0.79281260263741</c:v>
                </c:pt>
                <c:pt idx="22">
                  <c:v>0.698075781274966</c:v>
                </c:pt>
                <c:pt idx="23">
                  <c:v>0.753459187177113</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0.641493334566638</c:v>
                </c:pt>
                <c:pt idx="44">
                  <c:v>0.502184936486177</c:v>
                </c:pt>
                <c:pt idx="45">
                  <c:v>0.510685694806888</c:v>
                </c:pt>
                <c:pt idx="46">
                  <c:v>0.413913422068686</c:v>
                </c:pt>
                <c:pt idx="47">
                  <c:v>0.380719490912435</c:v>
                </c:pt>
                <c:pt idx="48">
                  <c:v>0.293376429668196</c:v>
                </c:pt>
                <c:pt idx="49">
                  <c:v>0.386251362021987</c:v>
                </c:pt>
                <c:pt idx="50">
                  <c:v>0.515930050568863</c:v>
                </c:pt>
                <c:pt idx="51">
                  <c:v>0.44463427259941</c:v>
                </c:pt>
                <c:pt idx="52">
                  <c:v>0.370732527345063</c:v>
                </c:pt>
                <c:pt idx="53">
                  <c:v>0.703223282305408</c:v>
                </c:pt>
                <c:pt idx="54">
                  <c:v>0.0</c:v>
                </c:pt>
                <c:pt idx="55">
                  <c:v>0.0</c:v>
                </c:pt>
                <c:pt idx="56">
                  <c:v>0.0</c:v>
                </c:pt>
                <c:pt idx="57">
                  <c:v>0.0</c:v>
                </c:pt>
                <c:pt idx="58">
                  <c:v>0.0</c:v>
                </c:pt>
                <c:pt idx="59">
                  <c:v>0.0</c:v>
                </c:pt>
                <c:pt idx="60">
                  <c:v>0.0</c:v>
                </c:pt>
                <c:pt idx="61">
                  <c:v>0.0</c:v>
                </c:pt>
                <c:pt idx="62">
                  <c:v>0.0</c:v>
                </c:pt>
                <c:pt idx="63">
                  <c:v>0.0</c:v>
                </c:pt>
                <c:pt idx="64">
                  <c:v>0.0</c:v>
                </c:pt>
                <c:pt idx="65">
                  <c:v>0.728779017581208</c:v>
                </c:pt>
                <c:pt idx="66">
                  <c:v>0.627151898145388</c:v>
                </c:pt>
                <c:pt idx="67">
                  <c:v>0.408284049071832</c:v>
                </c:pt>
                <c:pt idx="68">
                  <c:v>0.341853552093591</c:v>
                </c:pt>
                <c:pt idx="69">
                  <c:v>0.262900828217103</c:v>
                </c:pt>
                <c:pt idx="70">
                  <c:v>0.166128555478901</c:v>
                </c:pt>
                <c:pt idx="71">
                  <c:v>0.0600567221272618</c:v>
                </c:pt>
                <c:pt idx="72">
                  <c:v>0.0455915641715794</c:v>
                </c:pt>
                <c:pt idx="73">
                  <c:v>0.225919978722569</c:v>
                </c:pt>
                <c:pt idx="74">
                  <c:v>0.355598667269445</c:v>
                </c:pt>
                <c:pt idx="75">
                  <c:v>0.357180790402212</c:v>
                </c:pt>
                <c:pt idx="76">
                  <c:v>0.210401144045645</c:v>
                </c:pt>
                <c:pt idx="77">
                  <c:v>0.63034538011002</c:v>
                </c:pt>
                <c:pt idx="78">
                  <c:v>0.0</c:v>
                </c:pt>
                <c:pt idx="79">
                  <c:v>0.0</c:v>
                </c:pt>
                <c:pt idx="80">
                  <c:v>0.0</c:v>
                </c:pt>
                <c:pt idx="81">
                  <c:v>0.0</c:v>
                </c:pt>
                <c:pt idx="82">
                  <c:v>0.0</c:v>
                </c:pt>
                <c:pt idx="83">
                  <c:v>0.0</c:v>
                </c:pt>
                <c:pt idx="84">
                  <c:v>0.0</c:v>
                </c:pt>
                <c:pt idx="85">
                  <c:v>0.0</c:v>
                </c:pt>
                <c:pt idx="86">
                  <c:v>0.0</c:v>
                </c:pt>
                <c:pt idx="87">
                  <c:v>0.0</c:v>
                </c:pt>
                <c:pt idx="88">
                  <c:v>0.0</c:v>
                </c:pt>
                <c:pt idx="89">
                  <c:v>0.728779017581208</c:v>
                </c:pt>
                <c:pt idx="90">
                  <c:v>0.306489129360216</c:v>
                </c:pt>
                <c:pt idx="91">
                  <c:v>0.320830566874633</c:v>
                </c:pt>
                <c:pt idx="92">
                  <c:v>0.429307034290789</c:v>
                </c:pt>
                <c:pt idx="93">
                  <c:v>0.598139177004087</c:v>
                </c:pt>
                <c:pt idx="94">
                  <c:v>0.574244806461273</c:v>
                </c:pt>
                <c:pt idx="95">
                  <c:v>0.788835740801638</c:v>
                </c:pt>
                <c:pt idx="96">
                  <c:v>0.774370581752787</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0.714605380342587</c:v>
                </c:pt>
                <c:pt idx="115">
                  <c:v>0.56861543237125</c:v>
                </c:pt>
                <c:pt idx="116">
                  <c:v>0.341853552093591</c:v>
                </c:pt>
                <c:pt idx="117">
                  <c:v>0.350354310414301</c:v>
                </c:pt>
                <c:pt idx="118">
                  <c:v>0.239006457674289</c:v>
                </c:pt>
                <c:pt idx="119">
                  <c:v>0.220388106519849</c:v>
                </c:pt>
                <c:pt idx="120">
                  <c:v>0.133045046368778</c:v>
                </c:pt>
                <c:pt idx="121">
                  <c:v>0.138466496525371</c:v>
                </c:pt>
                <c:pt idx="122">
                  <c:v>0.355598667269445</c:v>
                </c:pt>
                <c:pt idx="123">
                  <c:v>0.517512174794798</c:v>
                </c:pt>
                <c:pt idx="124">
                  <c:v>0.370732527345063</c:v>
                </c:pt>
                <c:pt idx="125">
                  <c:v>0.542891897912822</c:v>
                </c:pt>
                <c:pt idx="126">
                  <c:v>0.0</c:v>
                </c:pt>
                <c:pt idx="127">
                  <c:v>0.0</c:v>
                </c:pt>
                <c:pt idx="128">
                  <c:v>0.0</c:v>
                </c:pt>
                <c:pt idx="129">
                  <c:v>0.0</c:v>
                </c:pt>
                <c:pt idx="130">
                  <c:v>0.0</c:v>
                </c:pt>
                <c:pt idx="131">
                  <c:v>0.0</c:v>
                </c:pt>
                <c:pt idx="132">
                  <c:v>0.0</c:v>
                </c:pt>
                <c:pt idx="133">
                  <c:v>0.0</c:v>
                </c:pt>
                <c:pt idx="134">
                  <c:v>0.0</c:v>
                </c:pt>
                <c:pt idx="135">
                  <c:v>0.0</c:v>
                </c:pt>
                <c:pt idx="136">
                  <c:v>0.0</c:v>
                </c:pt>
                <c:pt idx="137">
                  <c:v>0.568447634281789</c:v>
                </c:pt>
                <c:pt idx="138">
                  <c:v>0.466820513752802</c:v>
                </c:pt>
                <c:pt idx="139">
                  <c:v>0.408284049071832</c:v>
                </c:pt>
                <c:pt idx="140">
                  <c:v>0.254400069896392</c:v>
                </c:pt>
                <c:pt idx="141">
                  <c:v>0.0</c:v>
                </c:pt>
                <c:pt idx="142">
                  <c:v>0.413913422068686</c:v>
                </c:pt>
                <c:pt idx="143">
                  <c:v>0.13293462432265</c:v>
                </c:pt>
                <c:pt idx="144">
                  <c:v>0.526585716256171</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0.66290774626755</c:v>
                </c:pt>
                <c:pt idx="187">
                  <c:v>0.754734826302015</c:v>
                </c:pt>
                <c:pt idx="188">
                  <c:v>0.779916643282994</c:v>
                </c:pt>
                <c:pt idx="189">
                  <c:v>0.472149833852237</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numCache>
            </c:numRef>
          </c:val>
        </c:ser>
        <c:dLbls>
          <c:showLegendKey val="0"/>
          <c:showVal val="0"/>
          <c:showCatName val="0"/>
          <c:showSerName val="0"/>
          <c:showPercent val="0"/>
          <c:showBubbleSize val="0"/>
        </c:dLbls>
        <c:axId val="2052117936"/>
        <c:axId val="2052122272"/>
      </c:areaChart>
      <c:catAx>
        <c:axId val="2052117936"/>
        <c:scaling>
          <c:orientation val="minMax"/>
        </c:scaling>
        <c:delete val="0"/>
        <c:axPos val="b"/>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52122272"/>
        <c:crosses val="autoZero"/>
        <c:auto val="0"/>
        <c:lblAlgn val="ctr"/>
        <c:lblOffset val="100"/>
        <c:tickLblSkip val="24"/>
        <c:tickMarkSkip val="24"/>
        <c:noMultiLvlLbl val="0"/>
      </c:catAx>
      <c:valAx>
        <c:axId val="2052122272"/>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$/kWh</a:t>
                </a:r>
              </a:p>
            </c:rich>
          </c:tx>
          <c:layout/>
          <c:overlay val="0"/>
          <c:spPr>
            <a:noFill/>
            <a:ln>
              <a:noFill/>
            </a:ln>
            <a:effectLst/>
          </c:spPr>
        </c:title>
        <c:numFmt formatCode="&quot;$&quot;#,##0.0" sourceLinked="0"/>
        <c:majorTickMark val="none"/>
        <c:minorTickMark val="none"/>
        <c:tickLblPos val="nextTo"/>
        <c:spPr>
          <a:noFill/>
          <a:ln>
            <a:noFill/>
          </a:ln>
          <a:effectLst/>
        </c:spPr>
        <c:txPr>
          <a:bodyPr rot="-60000000" vert="horz"/>
          <a:lstStyle/>
          <a:p>
            <a:pPr>
              <a:defRPr/>
            </a:pPr>
            <a:endParaRPr lang="en-US"/>
          </a:p>
        </c:txPr>
        <c:crossAx val="2052117936"/>
        <c:crossesAt val="1.0"/>
        <c:crossBetween val="midCat"/>
        <c:majorUnit val="0.5"/>
      </c:valAx>
      <c:spPr>
        <a:noFill/>
        <a:ln>
          <a:noFill/>
        </a:ln>
        <a:effectLst/>
      </c:spPr>
    </c:plotArea>
    <c:legend>
      <c:legendPos val="b"/>
      <c:layout>
        <c:manualLayout>
          <c:xMode val="edge"/>
          <c:yMode val="edge"/>
          <c:x val="0.758569235179317"/>
          <c:y val="0.20137982752156"/>
          <c:w val="0.208651624968897"/>
          <c:h val="0.310156848950582"/>
        </c:manualLayout>
      </c:layout>
      <c:overlay val="0"/>
      <c:spPr>
        <a:solidFill>
          <a:schemeClr val="bg1"/>
        </a:solidFill>
        <a:ln>
          <a:solidFill>
            <a:schemeClr val="bg1">
              <a:lumMod val="75000"/>
            </a:schemeClr>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solidFill>
            <a:srgbClr val="000000"/>
          </a:solidFill>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9F299-70DC-DE4E-B1E4-6B5B2F7D6E04}" type="doc">
      <dgm:prSet loTypeId="urn:microsoft.com/office/officeart/2005/8/layout/process1" loCatId="" qsTypeId="urn:microsoft.com/office/officeart/2005/8/quickstyle/simple4" qsCatId="simple" csTypeId="urn:microsoft.com/office/officeart/2005/8/colors/accent1_2" csCatId="accent1" phldr="1"/>
      <dgm:spPr/>
    </dgm:pt>
    <dgm:pt modelId="{A0D3C132-B109-0B4A-BC0A-1B8AD908D50C}">
      <dgm:prSet phldrT="[Text]" custT="1"/>
      <dgm:spPr>
        <a:solidFill>
          <a:srgbClr val="16304D"/>
        </a:solidFill>
      </dgm:spPr>
      <dgm:t>
        <a:bodyPr/>
        <a:lstStyle/>
        <a:p>
          <a:r>
            <a:rPr lang="en-US" sz="1000" dirty="0" smtClean="0">
              <a:latin typeface="Montserrat"/>
              <a:cs typeface="Montserrat"/>
            </a:rPr>
            <a:t>Hourly wholesale LMPs</a:t>
          </a:r>
          <a:endParaRPr lang="en-US" sz="1000" dirty="0">
            <a:latin typeface="Montserrat"/>
            <a:cs typeface="Montserrat"/>
          </a:endParaRPr>
        </a:p>
      </dgm:t>
    </dgm:pt>
    <dgm:pt modelId="{396334EE-A669-624E-8E31-9D496209C1B9}" type="parTrans" cxnId="{91AAED56-6532-C940-A6F4-25D8431D170E}">
      <dgm:prSet/>
      <dgm:spPr/>
      <dgm:t>
        <a:bodyPr/>
        <a:lstStyle/>
        <a:p>
          <a:endParaRPr lang="en-US"/>
        </a:p>
      </dgm:t>
    </dgm:pt>
    <dgm:pt modelId="{3BB57A21-3F39-4848-94F2-47172C987696}" type="sibTrans" cxnId="{91AAED56-6532-C940-A6F4-25D8431D170E}">
      <dgm:prSet/>
      <dgm:spPr>
        <a:solidFill>
          <a:srgbClr val="1D1F21"/>
        </a:solidFill>
      </dgm:spPr>
      <dgm:t>
        <a:bodyPr/>
        <a:lstStyle/>
        <a:p>
          <a:endParaRPr lang="en-US"/>
        </a:p>
      </dgm:t>
    </dgm:pt>
    <dgm:pt modelId="{010C24E0-BA46-4744-8884-C304A842DC77}">
      <dgm:prSet phldrT="[Text]" custT="1"/>
      <dgm:spPr>
        <a:solidFill>
          <a:srgbClr val="16304D"/>
        </a:solidFill>
      </dgm:spPr>
      <dgm:t>
        <a:bodyPr/>
        <a:lstStyle/>
        <a:p>
          <a:r>
            <a:rPr lang="en-US" sz="1000" dirty="0" smtClean="0">
              <a:latin typeface="Montserrat"/>
              <a:cs typeface="Montserrat"/>
            </a:rPr>
            <a:t>Extend LMPs into meshed part of distribution networks</a:t>
          </a:r>
          <a:endParaRPr lang="en-US" sz="1000" dirty="0">
            <a:latin typeface="Montserrat"/>
            <a:cs typeface="Montserrat"/>
          </a:endParaRPr>
        </a:p>
      </dgm:t>
    </dgm:pt>
    <dgm:pt modelId="{BFD65968-D25A-BA45-8C10-B242E3E90C2A}" type="parTrans" cxnId="{46FEA345-A5C1-944B-99EB-77511BBFDFED}">
      <dgm:prSet/>
      <dgm:spPr/>
      <dgm:t>
        <a:bodyPr/>
        <a:lstStyle/>
        <a:p>
          <a:endParaRPr lang="en-US"/>
        </a:p>
      </dgm:t>
    </dgm:pt>
    <dgm:pt modelId="{2478EE2E-8379-6F4D-BE96-AA940B762924}" type="sibTrans" cxnId="{46FEA345-A5C1-944B-99EB-77511BBFDFED}">
      <dgm:prSet/>
      <dgm:spPr>
        <a:solidFill>
          <a:srgbClr val="1D1F21"/>
        </a:solidFill>
      </dgm:spPr>
      <dgm:t>
        <a:bodyPr/>
        <a:lstStyle/>
        <a:p>
          <a:endParaRPr lang="en-US"/>
        </a:p>
      </dgm:t>
    </dgm:pt>
    <dgm:pt modelId="{8726A05A-4FFC-684C-A1DE-28138A4CF02F}">
      <dgm:prSet phldrT="[Text]" custT="1"/>
      <dgm:spPr>
        <a:solidFill>
          <a:srgbClr val="16304D"/>
        </a:solidFill>
      </dgm:spPr>
      <dgm:t>
        <a:bodyPr/>
        <a:lstStyle/>
        <a:p>
          <a:r>
            <a:rPr lang="en-US" sz="1000" dirty="0" smtClean="0">
              <a:latin typeface="Montserrat"/>
              <a:cs typeface="Montserrat"/>
            </a:rPr>
            <a:t>Wholesale LMP + marginal distribution loss value</a:t>
          </a:r>
          <a:endParaRPr lang="en-US" sz="1000" dirty="0">
            <a:latin typeface="Montserrat"/>
            <a:cs typeface="Montserrat"/>
          </a:endParaRPr>
        </a:p>
      </dgm:t>
    </dgm:pt>
    <dgm:pt modelId="{3CE4AEFC-9B47-FD43-8B1F-1CE6E61EDA33}" type="parTrans" cxnId="{C021D152-3D73-7440-B6D3-9C3C099A484F}">
      <dgm:prSet/>
      <dgm:spPr/>
      <dgm:t>
        <a:bodyPr/>
        <a:lstStyle/>
        <a:p>
          <a:endParaRPr lang="en-US"/>
        </a:p>
      </dgm:t>
    </dgm:pt>
    <dgm:pt modelId="{33A18269-322E-CC4F-B05B-885089AF69CB}" type="sibTrans" cxnId="{C021D152-3D73-7440-B6D3-9C3C099A484F}">
      <dgm:prSet/>
      <dgm:spPr>
        <a:solidFill>
          <a:srgbClr val="1D1F21"/>
        </a:solidFill>
      </dgm:spPr>
      <dgm:t>
        <a:bodyPr/>
        <a:lstStyle/>
        <a:p>
          <a:endParaRPr lang="en-US"/>
        </a:p>
      </dgm:t>
    </dgm:pt>
    <dgm:pt modelId="{63E0CE6B-CC51-7842-A06A-1BE71625C06B}">
      <dgm:prSet phldrT="[Text]" custT="1"/>
      <dgm:spPr>
        <a:solidFill>
          <a:srgbClr val="16304D"/>
        </a:solidFill>
      </dgm:spPr>
      <dgm:t>
        <a:bodyPr/>
        <a:lstStyle/>
        <a:p>
          <a:r>
            <a:rPr lang="en-US" sz="1000" dirty="0" smtClean="0">
              <a:latin typeface="Montserrat"/>
              <a:cs typeface="Montserrat"/>
            </a:rPr>
            <a:t>Active power LMPs for all locations in network</a:t>
          </a:r>
          <a:endParaRPr lang="en-US" sz="1000" dirty="0">
            <a:latin typeface="Montserrat"/>
            <a:cs typeface="Montserrat"/>
          </a:endParaRPr>
        </a:p>
      </dgm:t>
    </dgm:pt>
    <dgm:pt modelId="{5FF8247B-494F-A444-B533-054D332E0702}" type="parTrans" cxnId="{45F8C43C-6CEC-0844-8370-187F80891E2D}">
      <dgm:prSet/>
      <dgm:spPr/>
      <dgm:t>
        <a:bodyPr/>
        <a:lstStyle/>
        <a:p>
          <a:endParaRPr lang="en-US"/>
        </a:p>
      </dgm:t>
    </dgm:pt>
    <dgm:pt modelId="{1B7753B6-0CB4-F648-AAB9-85931E559900}" type="sibTrans" cxnId="{45F8C43C-6CEC-0844-8370-187F80891E2D}">
      <dgm:prSet/>
      <dgm:spPr>
        <a:solidFill>
          <a:srgbClr val="1D1F21"/>
        </a:solidFill>
      </dgm:spPr>
      <dgm:t>
        <a:bodyPr/>
        <a:lstStyle/>
        <a:p>
          <a:endParaRPr lang="en-US"/>
        </a:p>
      </dgm:t>
    </dgm:pt>
    <dgm:pt modelId="{5CE05316-1049-764C-934B-626D8360D659}">
      <dgm:prSet phldrT="[Text]" custT="1"/>
      <dgm:spPr>
        <a:solidFill>
          <a:srgbClr val="16304D"/>
        </a:solidFill>
      </dgm:spPr>
      <dgm:t>
        <a:bodyPr/>
        <a:lstStyle/>
        <a:p>
          <a:r>
            <a:rPr lang="en-US" sz="1000" dirty="0" smtClean="0">
              <a:latin typeface="Montserrat"/>
              <a:cs typeface="Montserrat"/>
            </a:rPr>
            <a:t>Active and reactive power LMPs for all locations in network</a:t>
          </a:r>
          <a:endParaRPr lang="en-US" sz="1000" dirty="0">
            <a:latin typeface="Montserrat"/>
            <a:cs typeface="Montserrat"/>
          </a:endParaRPr>
        </a:p>
      </dgm:t>
    </dgm:pt>
    <dgm:pt modelId="{79E4357A-0A97-F443-B019-CBAD25C566DF}" type="parTrans" cxnId="{AC8BA667-BE10-A743-8421-E8BF44B225D4}">
      <dgm:prSet/>
      <dgm:spPr/>
      <dgm:t>
        <a:bodyPr/>
        <a:lstStyle/>
        <a:p>
          <a:endParaRPr lang="en-US"/>
        </a:p>
      </dgm:t>
    </dgm:pt>
    <dgm:pt modelId="{996A9D35-9876-3B4C-95CB-ADE874167622}" type="sibTrans" cxnId="{AC8BA667-BE10-A743-8421-E8BF44B225D4}">
      <dgm:prSet/>
      <dgm:spPr/>
      <dgm:t>
        <a:bodyPr/>
        <a:lstStyle/>
        <a:p>
          <a:endParaRPr lang="en-US"/>
        </a:p>
      </dgm:t>
    </dgm:pt>
    <dgm:pt modelId="{384E327F-50AC-BB44-A5DB-97DF33671269}">
      <dgm:prSet custT="1"/>
      <dgm:spPr>
        <a:solidFill>
          <a:srgbClr val="16304D"/>
        </a:solidFill>
      </dgm:spPr>
      <dgm:t>
        <a:bodyPr/>
        <a:lstStyle/>
        <a:p>
          <a:r>
            <a:rPr lang="en-US" sz="1000" dirty="0" smtClean="0">
              <a:latin typeface="Montserrat"/>
              <a:cs typeface="Montserrat"/>
            </a:rPr>
            <a:t>Time-varying rates w/critical peak prices</a:t>
          </a:r>
          <a:endParaRPr lang="en-US" sz="1000" dirty="0">
            <a:latin typeface="Montserrat"/>
            <a:cs typeface="Montserrat"/>
          </a:endParaRPr>
        </a:p>
      </dgm:t>
    </dgm:pt>
    <dgm:pt modelId="{2693CA74-7793-744E-B0B8-7172F69F24C8}" type="parTrans" cxnId="{0EC0F1D8-BDE4-6B4A-B992-2EA9F60C6001}">
      <dgm:prSet/>
      <dgm:spPr/>
      <dgm:t>
        <a:bodyPr/>
        <a:lstStyle/>
        <a:p>
          <a:endParaRPr lang="en-US"/>
        </a:p>
      </dgm:t>
    </dgm:pt>
    <dgm:pt modelId="{912035CB-A490-5D45-A6E2-137F27A1DAAD}" type="sibTrans" cxnId="{0EC0F1D8-BDE4-6B4A-B992-2EA9F60C6001}">
      <dgm:prSet/>
      <dgm:spPr>
        <a:solidFill>
          <a:srgbClr val="1D1F21"/>
        </a:solidFill>
      </dgm:spPr>
      <dgm:t>
        <a:bodyPr/>
        <a:lstStyle/>
        <a:p>
          <a:endParaRPr lang="en-US"/>
        </a:p>
      </dgm:t>
    </dgm:pt>
    <dgm:pt modelId="{66300E78-4829-2A47-937F-43F40A059EB4}" type="pres">
      <dgm:prSet presAssocID="{23C9F299-70DC-DE4E-B1E4-6B5B2F7D6E04}" presName="Name0" presStyleCnt="0">
        <dgm:presLayoutVars>
          <dgm:dir/>
          <dgm:resizeHandles val="exact"/>
        </dgm:presLayoutVars>
      </dgm:prSet>
      <dgm:spPr/>
    </dgm:pt>
    <dgm:pt modelId="{94F0D26F-F3AB-FD40-B03F-75936EA4C055}" type="pres">
      <dgm:prSet presAssocID="{384E327F-50AC-BB44-A5DB-97DF33671269}" presName="node" presStyleLbl="node1" presStyleIdx="0" presStyleCnt="6" custScaleY="132768">
        <dgm:presLayoutVars>
          <dgm:bulletEnabled val="1"/>
        </dgm:presLayoutVars>
      </dgm:prSet>
      <dgm:spPr/>
      <dgm:t>
        <a:bodyPr/>
        <a:lstStyle/>
        <a:p>
          <a:endParaRPr lang="en-US"/>
        </a:p>
      </dgm:t>
    </dgm:pt>
    <dgm:pt modelId="{0EF0C156-592A-2A47-BF7C-1EC8629E6759}" type="pres">
      <dgm:prSet presAssocID="{912035CB-A490-5D45-A6E2-137F27A1DAAD}" presName="sibTrans" presStyleLbl="sibTrans2D1" presStyleIdx="0" presStyleCnt="5"/>
      <dgm:spPr/>
      <dgm:t>
        <a:bodyPr/>
        <a:lstStyle/>
        <a:p>
          <a:endParaRPr lang="en-US"/>
        </a:p>
      </dgm:t>
    </dgm:pt>
    <dgm:pt modelId="{22EE820F-1911-0C47-85A0-1B16E4B3CE7E}" type="pres">
      <dgm:prSet presAssocID="{912035CB-A490-5D45-A6E2-137F27A1DAAD}" presName="connectorText" presStyleLbl="sibTrans2D1" presStyleIdx="0" presStyleCnt="5"/>
      <dgm:spPr/>
      <dgm:t>
        <a:bodyPr/>
        <a:lstStyle/>
        <a:p>
          <a:endParaRPr lang="en-US"/>
        </a:p>
      </dgm:t>
    </dgm:pt>
    <dgm:pt modelId="{7524295C-FC1F-2E47-B798-A2DAA7197DB5}" type="pres">
      <dgm:prSet presAssocID="{A0D3C132-B109-0B4A-BC0A-1B8AD908D50C}" presName="node" presStyleLbl="node1" presStyleIdx="1" presStyleCnt="6" custScaleY="132768">
        <dgm:presLayoutVars>
          <dgm:bulletEnabled val="1"/>
        </dgm:presLayoutVars>
      </dgm:prSet>
      <dgm:spPr/>
      <dgm:t>
        <a:bodyPr/>
        <a:lstStyle/>
        <a:p>
          <a:endParaRPr lang="en-US"/>
        </a:p>
      </dgm:t>
    </dgm:pt>
    <dgm:pt modelId="{349AA91A-6FD3-3145-B76D-4EC9F9B868AE}" type="pres">
      <dgm:prSet presAssocID="{3BB57A21-3F39-4848-94F2-47172C987696}" presName="sibTrans" presStyleLbl="sibTrans2D1" presStyleIdx="1" presStyleCnt="5"/>
      <dgm:spPr/>
      <dgm:t>
        <a:bodyPr/>
        <a:lstStyle/>
        <a:p>
          <a:endParaRPr lang="en-US"/>
        </a:p>
      </dgm:t>
    </dgm:pt>
    <dgm:pt modelId="{0C3E778A-FBB0-6944-A178-C89A67A88929}" type="pres">
      <dgm:prSet presAssocID="{3BB57A21-3F39-4848-94F2-47172C987696}" presName="connectorText" presStyleLbl="sibTrans2D1" presStyleIdx="1" presStyleCnt="5"/>
      <dgm:spPr/>
      <dgm:t>
        <a:bodyPr/>
        <a:lstStyle/>
        <a:p>
          <a:endParaRPr lang="en-US"/>
        </a:p>
      </dgm:t>
    </dgm:pt>
    <dgm:pt modelId="{17779A88-E8D5-5346-9310-5EF143E02B60}" type="pres">
      <dgm:prSet presAssocID="{010C24E0-BA46-4744-8884-C304A842DC77}" presName="node" presStyleLbl="node1" presStyleIdx="2" presStyleCnt="6" custScaleY="132768">
        <dgm:presLayoutVars>
          <dgm:bulletEnabled val="1"/>
        </dgm:presLayoutVars>
      </dgm:prSet>
      <dgm:spPr/>
      <dgm:t>
        <a:bodyPr/>
        <a:lstStyle/>
        <a:p>
          <a:endParaRPr lang="en-US"/>
        </a:p>
      </dgm:t>
    </dgm:pt>
    <dgm:pt modelId="{5D9126E5-46BA-2846-AA5D-BAB7E8B27116}" type="pres">
      <dgm:prSet presAssocID="{2478EE2E-8379-6F4D-BE96-AA940B762924}" presName="sibTrans" presStyleLbl="sibTrans2D1" presStyleIdx="2" presStyleCnt="5"/>
      <dgm:spPr/>
      <dgm:t>
        <a:bodyPr/>
        <a:lstStyle/>
        <a:p>
          <a:endParaRPr lang="en-US"/>
        </a:p>
      </dgm:t>
    </dgm:pt>
    <dgm:pt modelId="{5BA71D10-DE59-DB4A-8216-B5DA20373A62}" type="pres">
      <dgm:prSet presAssocID="{2478EE2E-8379-6F4D-BE96-AA940B762924}" presName="connectorText" presStyleLbl="sibTrans2D1" presStyleIdx="2" presStyleCnt="5"/>
      <dgm:spPr/>
      <dgm:t>
        <a:bodyPr/>
        <a:lstStyle/>
        <a:p>
          <a:endParaRPr lang="en-US"/>
        </a:p>
      </dgm:t>
    </dgm:pt>
    <dgm:pt modelId="{9BB55B4C-901B-014F-980E-651B8684F558}" type="pres">
      <dgm:prSet presAssocID="{8726A05A-4FFC-684C-A1DE-28138A4CF02F}" presName="node" presStyleLbl="node1" presStyleIdx="3" presStyleCnt="6" custScaleY="132768">
        <dgm:presLayoutVars>
          <dgm:bulletEnabled val="1"/>
        </dgm:presLayoutVars>
      </dgm:prSet>
      <dgm:spPr/>
      <dgm:t>
        <a:bodyPr/>
        <a:lstStyle/>
        <a:p>
          <a:endParaRPr lang="en-US"/>
        </a:p>
      </dgm:t>
    </dgm:pt>
    <dgm:pt modelId="{4B30E49E-8D8E-0145-B1B5-1A386754A373}" type="pres">
      <dgm:prSet presAssocID="{33A18269-322E-CC4F-B05B-885089AF69CB}" presName="sibTrans" presStyleLbl="sibTrans2D1" presStyleIdx="3" presStyleCnt="5"/>
      <dgm:spPr/>
      <dgm:t>
        <a:bodyPr/>
        <a:lstStyle/>
        <a:p>
          <a:endParaRPr lang="en-US"/>
        </a:p>
      </dgm:t>
    </dgm:pt>
    <dgm:pt modelId="{7664142F-E6F3-8548-9A47-9CCBAD64A14D}" type="pres">
      <dgm:prSet presAssocID="{33A18269-322E-CC4F-B05B-885089AF69CB}" presName="connectorText" presStyleLbl="sibTrans2D1" presStyleIdx="3" presStyleCnt="5"/>
      <dgm:spPr/>
      <dgm:t>
        <a:bodyPr/>
        <a:lstStyle/>
        <a:p>
          <a:endParaRPr lang="en-US"/>
        </a:p>
      </dgm:t>
    </dgm:pt>
    <dgm:pt modelId="{68AC0C60-0618-DB42-89CA-FB3DB60D8997}" type="pres">
      <dgm:prSet presAssocID="{63E0CE6B-CC51-7842-A06A-1BE71625C06B}" presName="node" presStyleLbl="node1" presStyleIdx="4" presStyleCnt="6" custScaleY="132768">
        <dgm:presLayoutVars>
          <dgm:bulletEnabled val="1"/>
        </dgm:presLayoutVars>
      </dgm:prSet>
      <dgm:spPr/>
      <dgm:t>
        <a:bodyPr/>
        <a:lstStyle/>
        <a:p>
          <a:endParaRPr lang="en-US"/>
        </a:p>
      </dgm:t>
    </dgm:pt>
    <dgm:pt modelId="{5E8B28ED-0CD3-2641-AD44-9849542EE761}" type="pres">
      <dgm:prSet presAssocID="{1B7753B6-0CB4-F648-AAB9-85931E559900}" presName="sibTrans" presStyleLbl="sibTrans2D1" presStyleIdx="4" presStyleCnt="5"/>
      <dgm:spPr/>
      <dgm:t>
        <a:bodyPr/>
        <a:lstStyle/>
        <a:p>
          <a:endParaRPr lang="en-US"/>
        </a:p>
      </dgm:t>
    </dgm:pt>
    <dgm:pt modelId="{0BB5ACEA-88C4-E24E-B104-3DCEC452FA3B}" type="pres">
      <dgm:prSet presAssocID="{1B7753B6-0CB4-F648-AAB9-85931E559900}" presName="connectorText" presStyleLbl="sibTrans2D1" presStyleIdx="4" presStyleCnt="5"/>
      <dgm:spPr/>
      <dgm:t>
        <a:bodyPr/>
        <a:lstStyle/>
        <a:p>
          <a:endParaRPr lang="en-US"/>
        </a:p>
      </dgm:t>
    </dgm:pt>
    <dgm:pt modelId="{E61F773F-BAD6-B141-94B8-99DA5D02DCE4}" type="pres">
      <dgm:prSet presAssocID="{5CE05316-1049-764C-934B-626D8360D659}" presName="node" presStyleLbl="node1" presStyleIdx="5" presStyleCnt="6" custScaleY="132768">
        <dgm:presLayoutVars>
          <dgm:bulletEnabled val="1"/>
        </dgm:presLayoutVars>
      </dgm:prSet>
      <dgm:spPr/>
      <dgm:t>
        <a:bodyPr/>
        <a:lstStyle/>
        <a:p>
          <a:endParaRPr lang="en-US"/>
        </a:p>
      </dgm:t>
    </dgm:pt>
  </dgm:ptLst>
  <dgm:cxnLst>
    <dgm:cxn modelId="{EACA9F48-DF13-6745-BA72-8BD5A9F6CEB5}" type="presOf" srcId="{A0D3C132-B109-0B4A-BC0A-1B8AD908D50C}" destId="{7524295C-FC1F-2E47-B798-A2DAA7197DB5}" srcOrd="0" destOrd="0" presId="urn:microsoft.com/office/officeart/2005/8/layout/process1"/>
    <dgm:cxn modelId="{B7EEEDD6-1A05-8C43-A3F8-72593219A7C0}" type="presOf" srcId="{33A18269-322E-CC4F-B05B-885089AF69CB}" destId="{4B30E49E-8D8E-0145-B1B5-1A386754A373}" srcOrd="0" destOrd="0" presId="urn:microsoft.com/office/officeart/2005/8/layout/process1"/>
    <dgm:cxn modelId="{9165CD10-4129-7E40-AA18-EC8990D88D18}" type="presOf" srcId="{912035CB-A490-5D45-A6E2-137F27A1DAAD}" destId="{0EF0C156-592A-2A47-BF7C-1EC8629E6759}" srcOrd="0" destOrd="0" presId="urn:microsoft.com/office/officeart/2005/8/layout/process1"/>
    <dgm:cxn modelId="{1C3DC372-04AE-744A-9C4A-B0BAF4DB487C}" type="presOf" srcId="{33A18269-322E-CC4F-B05B-885089AF69CB}" destId="{7664142F-E6F3-8548-9A47-9CCBAD64A14D}" srcOrd="1" destOrd="0" presId="urn:microsoft.com/office/officeart/2005/8/layout/process1"/>
    <dgm:cxn modelId="{D7B62C9E-1822-F845-A339-C56C732216EF}" type="presOf" srcId="{912035CB-A490-5D45-A6E2-137F27A1DAAD}" destId="{22EE820F-1911-0C47-85A0-1B16E4B3CE7E}" srcOrd="1" destOrd="0" presId="urn:microsoft.com/office/officeart/2005/8/layout/process1"/>
    <dgm:cxn modelId="{76AB1040-FF9A-C541-9DF8-A0D5270ABF40}" type="presOf" srcId="{63E0CE6B-CC51-7842-A06A-1BE71625C06B}" destId="{68AC0C60-0618-DB42-89CA-FB3DB60D8997}" srcOrd="0" destOrd="0" presId="urn:microsoft.com/office/officeart/2005/8/layout/process1"/>
    <dgm:cxn modelId="{4BCD7183-5BAF-FA4A-8C75-D80260D6332D}" type="presOf" srcId="{010C24E0-BA46-4744-8884-C304A842DC77}" destId="{17779A88-E8D5-5346-9310-5EF143E02B60}" srcOrd="0" destOrd="0" presId="urn:microsoft.com/office/officeart/2005/8/layout/process1"/>
    <dgm:cxn modelId="{AC8BA667-BE10-A743-8421-E8BF44B225D4}" srcId="{23C9F299-70DC-DE4E-B1E4-6B5B2F7D6E04}" destId="{5CE05316-1049-764C-934B-626D8360D659}" srcOrd="5" destOrd="0" parTransId="{79E4357A-0A97-F443-B019-CBAD25C566DF}" sibTransId="{996A9D35-9876-3B4C-95CB-ADE874167622}"/>
    <dgm:cxn modelId="{5CFB9944-5FE9-7F45-888A-7FEEB7B3F42D}" type="presOf" srcId="{1B7753B6-0CB4-F648-AAB9-85931E559900}" destId="{5E8B28ED-0CD3-2641-AD44-9849542EE761}" srcOrd="0" destOrd="0" presId="urn:microsoft.com/office/officeart/2005/8/layout/process1"/>
    <dgm:cxn modelId="{91AAED56-6532-C940-A6F4-25D8431D170E}" srcId="{23C9F299-70DC-DE4E-B1E4-6B5B2F7D6E04}" destId="{A0D3C132-B109-0B4A-BC0A-1B8AD908D50C}" srcOrd="1" destOrd="0" parTransId="{396334EE-A669-624E-8E31-9D496209C1B9}" sibTransId="{3BB57A21-3F39-4848-94F2-47172C987696}"/>
    <dgm:cxn modelId="{45F8C43C-6CEC-0844-8370-187F80891E2D}" srcId="{23C9F299-70DC-DE4E-B1E4-6B5B2F7D6E04}" destId="{63E0CE6B-CC51-7842-A06A-1BE71625C06B}" srcOrd="4" destOrd="0" parTransId="{5FF8247B-494F-A444-B533-054D332E0702}" sibTransId="{1B7753B6-0CB4-F648-AAB9-85931E559900}"/>
    <dgm:cxn modelId="{21B1D30D-CF01-0C4C-9671-8EFB7145EF10}" type="presOf" srcId="{1B7753B6-0CB4-F648-AAB9-85931E559900}" destId="{0BB5ACEA-88C4-E24E-B104-3DCEC452FA3B}" srcOrd="1" destOrd="0" presId="urn:microsoft.com/office/officeart/2005/8/layout/process1"/>
    <dgm:cxn modelId="{0EC0F1D8-BDE4-6B4A-B992-2EA9F60C6001}" srcId="{23C9F299-70DC-DE4E-B1E4-6B5B2F7D6E04}" destId="{384E327F-50AC-BB44-A5DB-97DF33671269}" srcOrd="0" destOrd="0" parTransId="{2693CA74-7793-744E-B0B8-7172F69F24C8}" sibTransId="{912035CB-A490-5D45-A6E2-137F27A1DAAD}"/>
    <dgm:cxn modelId="{F523409A-6B3F-5B4E-BD6C-4C3B1819984F}" type="presOf" srcId="{384E327F-50AC-BB44-A5DB-97DF33671269}" destId="{94F0D26F-F3AB-FD40-B03F-75936EA4C055}" srcOrd="0" destOrd="0" presId="urn:microsoft.com/office/officeart/2005/8/layout/process1"/>
    <dgm:cxn modelId="{ECB3DB70-B69F-024E-95A6-47BF50FE9D86}" type="presOf" srcId="{3BB57A21-3F39-4848-94F2-47172C987696}" destId="{0C3E778A-FBB0-6944-A178-C89A67A88929}" srcOrd="1" destOrd="0" presId="urn:microsoft.com/office/officeart/2005/8/layout/process1"/>
    <dgm:cxn modelId="{5814FA1E-AB31-5B44-994B-47517E4CA011}" type="presOf" srcId="{2478EE2E-8379-6F4D-BE96-AA940B762924}" destId="{5BA71D10-DE59-DB4A-8216-B5DA20373A62}" srcOrd="1" destOrd="0" presId="urn:microsoft.com/office/officeart/2005/8/layout/process1"/>
    <dgm:cxn modelId="{CEABFDCB-7B6A-5A43-9C4C-B656F924AC1A}" type="presOf" srcId="{5CE05316-1049-764C-934B-626D8360D659}" destId="{E61F773F-BAD6-B141-94B8-99DA5D02DCE4}" srcOrd="0" destOrd="0" presId="urn:microsoft.com/office/officeart/2005/8/layout/process1"/>
    <dgm:cxn modelId="{83683507-ED61-4842-B1A7-6A5762D6B06F}" type="presOf" srcId="{23C9F299-70DC-DE4E-B1E4-6B5B2F7D6E04}" destId="{66300E78-4829-2A47-937F-43F40A059EB4}" srcOrd="0" destOrd="0" presId="urn:microsoft.com/office/officeart/2005/8/layout/process1"/>
    <dgm:cxn modelId="{46FEA345-A5C1-944B-99EB-77511BBFDFED}" srcId="{23C9F299-70DC-DE4E-B1E4-6B5B2F7D6E04}" destId="{010C24E0-BA46-4744-8884-C304A842DC77}" srcOrd="2" destOrd="0" parTransId="{BFD65968-D25A-BA45-8C10-B242E3E90C2A}" sibTransId="{2478EE2E-8379-6F4D-BE96-AA940B762924}"/>
    <dgm:cxn modelId="{175D4D13-1480-E341-A359-63748797ED45}" type="presOf" srcId="{2478EE2E-8379-6F4D-BE96-AA940B762924}" destId="{5D9126E5-46BA-2846-AA5D-BAB7E8B27116}" srcOrd="0" destOrd="0" presId="urn:microsoft.com/office/officeart/2005/8/layout/process1"/>
    <dgm:cxn modelId="{6C4204F9-9C7E-D847-81B3-BB6184373727}" type="presOf" srcId="{8726A05A-4FFC-684C-A1DE-28138A4CF02F}" destId="{9BB55B4C-901B-014F-980E-651B8684F558}" srcOrd="0" destOrd="0" presId="urn:microsoft.com/office/officeart/2005/8/layout/process1"/>
    <dgm:cxn modelId="{6D5FD921-E2DC-204D-B23C-7EBE707DBBDC}" type="presOf" srcId="{3BB57A21-3F39-4848-94F2-47172C987696}" destId="{349AA91A-6FD3-3145-B76D-4EC9F9B868AE}" srcOrd="0" destOrd="0" presId="urn:microsoft.com/office/officeart/2005/8/layout/process1"/>
    <dgm:cxn modelId="{C021D152-3D73-7440-B6D3-9C3C099A484F}" srcId="{23C9F299-70DC-DE4E-B1E4-6B5B2F7D6E04}" destId="{8726A05A-4FFC-684C-A1DE-28138A4CF02F}" srcOrd="3" destOrd="0" parTransId="{3CE4AEFC-9B47-FD43-8B1F-1CE6E61EDA33}" sibTransId="{33A18269-322E-CC4F-B05B-885089AF69CB}"/>
    <dgm:cxn modelId="{BBD05697-4078-D146-ADEB-4A8FBA89CCAA}" type="presParOf" srcId="{66300E78-4829-2A47-937F-43F40A059EB4}" destId="{94F0D26F-F3AB-FD40-B03F-75936EA4C055}" srcOrd="0" destOrd="0" presId="urn:microsoft.com/office/officeart/2005/8/layout/process1"/>
    <dgm:cxn modelId="{75127E5C-CB4A-7B4F-8FB8-AF1F7F66252F}" type="presParOf" srcId="{66300E78-4829-2A47-937F-43F40A059EB4}" destId="{0EF0C156-592A-2A47-BF7C-1EC8629E6759}" srcOrd="1" destOrd="0" presId="urn:microsoft.com/office/officeart/2005/8/layout/process1"/>
    <dgm:cxn modelId="{8E756025-F37F-E548-B0A4-4BB5E7F83501}" type="presParOf" srcId="{0EF0C156-592A-2A47-BF7C-1EC8629E6759}" destId="{22EE820F-1911-0C47-85A0-1B16E4B3CE7E}" srcOrd="0" destOrd="0" presId="urn:microsoft.com/office/officeart/2005/8/layout/process1"/>
    <dgm:cxn modelId="{BA74C919-7D5C-DE4E-9F59-600E99BA7C4F}" type="presParOf" srcId="{66300E78-4829-2A47-937F-43F40A059EB4}" destId="{7524295C-FC1F-2E47-B798-A2DAA7197DB5}" srcOrd="2" destOrd="0" presId="urn:microsoft.com/office/officeart/2005/8/layout/process1"/>
    <dgm:cxn modelId="{8D3616F2-1157-A446-9EAA-F0B7AA121AB9}" type="presParOf" srcId="{66300E78-4829-2A47-937F-43F40A059EB4}" destId="{349AA91A-6FD3-3145-B76D-4EC9F9B868AE}" srcOrd="3" destOrd="0" presId="urn:microsoft.com/office/officeart/2005/8/layout/process1"/>
    <dgm:cxn modelId="{BD2D6063-6A47-1D4A-B523-06FD9E6C944E}" type="presParOf" srcId="{349AA91A-6FD3-3145-B76D-4EC9F9B868AE}" destId="{0C3E778A-FBB0-6944-A178-C89A67A88929}" srcOrd="0" destOrd="0" presId="urn:microsoft.com/office/officeart/2005/8/layout/process1"/>
    <dgm:cxn modelId="{FE86A8B7-DF2A-8940-BCF3-E1BB4F8A3C7F}" type="presParOf" srcId="{66300E78-4829-2A47-937F-43F40A059EB4}" destId="{17779A88-E8D5-5346-9310-5EF143E02B60}" srcOrd="4" destOrd="0" presId="urn:microsoft.com/office/officeart/2005/8/layout/process1"/>
    <dgm:cxn modelId="{D632A0A6-6515-2F44-B3E3-80A9AA8AE633}" type="presParOf" srcId="{66300E78-4829-2A47-937F-43F40A059EB4}" destId="{5D9126E5-46BA-2846-AA5D-BAB7E8B27116}" srcOrd="5" destOrd="0" presId="urn:microsoft.com/office/officeart/2005/8/layout/process1"/>
    <dgm:cxn modelId="{E6A4673F-A7B0-5E4C-8548-A81DABE1A562}" type="presParOf" srcId="{5D9126E5-46BA-2846-AA5D-BAB7E8B27116}" destId="{5BA71D10-DE59-DB4A-8216-B5DA20373A62}" srcOrd="0" destOrd="0" presId="urn:microsoft.com/office/officeart/2005/8/layout/process1"/>
    <dgm:cxn modelId="{3B86B211-F5CE-9643-93FC-2A6DB949E922}" type="presParOf" srcId="{66300E78-4829-2A47-937F-43F40A059EB4}" destId="{9BB55B4C-901B-014F-980E-651B8684F558}" srcOrd="6" destOrd="0" presId="urn:microsoft.com/office/officeart/2005/8/layout/process1"/>
    <dgm:cxn modelId="{49E3B3F1-CA6C-D84E-AAF3-FD93527DE8AF}" type="presParOf" srcId="{66300E78-4829-2A47-937F-43F40A059EB4}" destId="{4B30E49E-8D8E-0145-B1B5-1A386754A373}" srcOrd="7" destOrd="0" presId="urn:microsoft.com/office/officeart/2005/8/layout/process1"/>
    <dgm:cxn modelId="{F14F9BBA-0EF9-2C4F-86F8-E3C7DA176371}" type="presParOf" srcId="{4B30E49E-8D8E-0145-B1B5-1A386754A373}" destId="{7664142F-E6F3-8548-9A47-9CCBAD64A14D}" srcOrd="0" destOrd="0" presId="urn:microsoft.com/office/officeart/2005/8/layout/process1"/>
    <dgm:cxn modelId="{72AB91F6-6968-CE45-8DFC-06FCDFD9A208}" type="presParOf" srcId="{66300E78-4829-2A47-937F-43F40A059EB4}" destId="{68AC0C60-0618-DB42-89CA-FB3DB60D8997}" srcOrd="8" destOrd="0" presId="urn:microsoft.com/office/officeart/2005/8/layout/process1"/>
    <dgm:cxn modelId="{A9C1F08D-02C6-964E-8A23-2271D77C6D75}" type="presParOf" srcId="{66300E78-4829-2A47-937F-43F40A059EB4}" destId="{5E8B28ED-0CD3-2641-AD44-9849542EE761}" srcOrd="9" destOrd="0" presId="urn:microsoft.com/office/officeart/2005/8/layout/process1"/>
    <dgm:cxn modelId="{512C2538-5348-A941-8906-807531944A1E}" type="presParOf" srcId="{5E8B28ED-0CD3-2641-AD44-9849542EE761}" destId="{0BB5ACEA-88C4-E24E-B104-3DCEC452FA3B}" srcOrd="0" destOrd="0" presId="urn:microsoft.com/office/officeart/2005/8/layout/process1"/>
    <dgm:cxn modelId="{F844D53B-0BB2-F145-B49B-2803C4C1CE95}" type="presParOf" srcId="{66300E78-4829-2A47-937F-43F40A059EB4}" destId="{E61F773F-BAD6-B141-94B8-99DA5D02DCE4}" srcOrd="10"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0D26F-F3AB-FD40-B03F-75936EA4C055}">
      <dsp:nvSpPr>
        <dsp:cNvPr id="0" name=""/>
        <dsp:cNvSpPr/>
      </dsp:nvSpPr>
      <dsp:spPr>
        <a:xfrm>
          <a:off x="0"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Time-varying rates w/critical peak prices</a:t>
          </a:r>
          <a:endParaRPr lang="en-US" sz="1000" kern="1200" dirty="0">
            <a:latin typeface="Montserrat"/>
            <a:cs typeface="Montserrat"/>
          </a:endParaRPr>
        </a:p>
      </dsp:txBody>
      <dsp:txXfrm>
        <a:off x="30409" y="830753"/>
        <a:ext cx="977406" cy="992792"/>
      </dsp:txXfrm>
    </dsp:sp>
    <dsp:sp modelId="{0EF0C156-592A-2A47-BF7C-1EC8629E6759}">
      <dsp:nvSpPr>
        <dsp:cNvPr id="0" name=""/>
        <dsp:cNvSpPr/>
      </dsp:nvSpPr>
      <dsp:spPr>
        <a:xfrm>
          <a:off x="1142047" y="1198410"/>
          <a:ext cx="220103" cy="257479"/>
        </a:xfrm>
        <a:prstGeom prst="rightArrow">
          <a:avLst>
            <a:gd name="adj1" fmla="val 60000"/>
            <a:gd name="adj2" fmla="val 50000"/>
          </a:avLst>
        </a:prstGeom>
        <a:solidFill>
          <a:srgbClr val="1D1F2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142047" y="1249906"/>
        <a:ext cx="154072" cy="154487"/>
      </dsp:txXfrm>
    </dsp:sp>
    <dsp:sp modelId="{7524295C-FC1F-2E47-B798-A2DAA7197DB5}">
      <dsp:nvSpPr>
        <dsp:cNvPr id="0" name=""/>
        <dsp:cNvSpPr/>
      </dsp:nvSpPr>
      <dsp:spPr>
        <a:xfrm>
          <a:off x="1453515"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Hourly wholesale LMPs</a:t>
          </a:r>
          <a:endParaRPr lang="en-US" sz="1000" kern="1200" dirty="0">
            <a:latin typeface="Montserrat"/>
            <a:cs typeface="Montserrat"/>
          </a:endParaRPr>
        </a:p>
      </dsp:txBody>
      <dsp:txXfrm>
        <a:off x="1483924" y="830753"/>
        <a:ext cx="977406" cy="992792"/>
      </dsp:txXfrm>
    </dsp:sp>
    <dsp:sp modelId="{349AA91A-6FD3-3145-B76D-4EC9F9B868AE}">
      <dsp:nvSpPr>
        <dsp:cNvPr id="0" name=""/>
        <dsp:cNvSpPr/>
      </dsp:nvSpPr>
      <dsp:spPr>
        <a:xfrm>
          <a:off x="2595562" y="1198410"/>
          <a:ext cx="220103" cy="257479"/>
        </a:xfrm>
        <a:prstGeom prst="rightArrow">
          <a:avLst>
            <a:gd name="adj1" fmla="val 60000"/>
            <a:gd name="adj2" fmla="val 50000"/>
          </a:avLst>
        </a:prstGeom>
        <a:solidFill>
          <a:srgbClr val="1D1F2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95562" y="1249906"/>
        <a:ext cx="154072" cy="154487"/>
      </dsp:txXfrm>
    </dsp:sp>
    <dsp:sp modelId="{17779A88-E8D5-5346-9310-5EF143E02B60}">
      <dsp:nvSpPr>
        <dsp:cNvPr id="0" name=""/>
        <dsp:cNvSpPr/>
      </dsp:nvSpPr>
      <dsp:spPr>
        <a:xfrm>
          <a:off x="2907030"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Extend LMPs into meshed part of distribution networks</a:t>
          </a:r>
          <a:endParaRPr lang="en-US" sz="1000" kern="1200" dirty="0">
            <a:latin typeface="Montserrat"/>
            <a:cs typeface="Montserrat"/>
          </a:endParaRPr>
        </a:p>
      </dsp:txBody>
      <dsp:txXfrm>
        <a:off x="2937439" y="830753"/>
        <a:ext cx="977406" cy="992792"/>
      </dsp:txXfrm>
    </dsp:sp>
    <dsp:sp modelId="{5D9126E5-46BA-2846-AA5D-BAB7E8B27116}">
      <dsp:nvSpPr>
        <dsp:cNvPr id="0" name=""/>
        <dsp:cNvSpPr/>
      </dsp:nvSpPr>
      <dsp:spPr>
        <a:xfrm>
          <a:off x="4049077" y="1198410"/>
          <a:ext cx="220103" cy="257479"/>
        </a:xfrm>
        <a:prstGeom prst="rightArrow">
          <a:avLst>
            <a:gd name="adj1" fmla="val 60000"/>
            <a:gd name="adj2" fmla="val 50000"/>
          </a:avLst>
        </a:prstGeom>
        <a:solidFill>
          <a:srgbClr val="1D1F2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049077" y="1249906"/>
        <a:ext cx="154072" cy="154487"/>
      </dsp:txXfrm>
    </dsp:sp>
    <dsp:sp modelId="{9BB55B4C-901B-014F-980E-651B8684F558}">
      <dsp:nvSpPr>
        <dsp:cNvPr id="0" name=""/>
        <dsp:cNvSpPr/>
      </dsp:nvSpPr>
      <dsp:spPr>
        <a:xfrm>
          <a:off x="4360545"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Wholesale LMP + marginal distribution loss value</a:t>
          </a:r>
          <a:endParaRPr lang="en-US" sz="1000" kern="1200" dirty="0">
            <a:latin typeface="Montserrat"/>
            <a:cs typeface="Montserrat"/>
          </a:endParaRPr>
        </a:p>
      </dsp:txBody>
      <dsp:txXfrm>
        <a:off x="4390954" y="830753"/>
        <a:ext cx="977406" cy="992792"/>
      </dsp:txXfrm>
    </dsp:sp>
    <dsp:sp modelId="{4B30E49E-8D8E-0145-B1B5-1A386754A373}">
      <dsp:nvSpPr>
        <dsp:cNvPr id="0" name=""/>
        <dsp:cNvSpPr/>
      </dsp:nvSpPr>
      <dsp:spPr>
        <a:xfrm>
          <a:off x="5502592" y="1198410"/>
          <a:ext cx="220103" cy="257479"/>
        </a:xfrm>
        <a:prstGeom prst="rightArrow">
          <a:avLst>
            <a:gd name="adj1" fmla="val 60000"/>
            <a:gd name="adj2" fmla="val 50000"/>
          </a:avLst>
        </a:prstGeom>
        <a:solidFill>
          <a:srgbClr val="1D1F2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502592" y="1249906"/>
        <a:ext cx="154072" cy="154487"/>
      </dsp:txXfrm>
    </dsp:sp>
    <dsp:sp modelId="{68AC0C60-0618-DB42-89CA-FB3DB60D8997}">
      <dsp:nvSpPr>
        <dsp:cNvPr id="0" name=""/>
        <dsp:cNvSpPr/>
      </dsp:nvSpPr>
      <dsp:spPr>
        <a:xfrm>
          <a:off x="5814060"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Active power LMPs for all locations in network</a:t>
          </a:r>
          <a:endParaRPr lang="en-US" sz="1000" kern="1200" dirty="0">
            <a:latin typeface="Montserrat"/>
            <a:cs typeface="Montserrat"/>
          </a:endParaRPr>
        </a:p>
      </dsp:txBody>
      <dsp:txXfrm>
        <a:off x="5844469" y="830753"/>
        <a:ext cx="977406" cy="992792"/>
      </dsp:txXfrm>
    </dsp:sp>
    <dsp:sp modelId="{5E8B28ED-0CD3-2641-AD44-9849542EE761}">
      <dsp:nvSpPr>
        <dsp:cNvPr id="0" name=""/>
        <dsp:cNvSpPr/>
      </dsp:nvSpPr>
      <dsp:spPr>
        <a:xfrm>
          <a:off x="6956107" y="1198410"/>
          <a:ext cx="220103" cy="257479"/>
        </a:xfrm>
        <a:prstGeom prst="rightArrow">
          <a:avLst>
            <a:gd name="adj1" fmla="val 60000"/>
            <a:gd name="adj2" fmla="val 50000"/>
          </a:avLst>
        </a:prstGeom>
        <a:solidFill>
          <a:srgbClr val="1D1F2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956107" y="1249906"/>
        <a:ext cx="154072" cy="154487"/>
      </dsp:txXfrm>
    </dsp:sp>
    <dsp:sp modelId="{E61F773F-BAD6-B141-94B8-99DA5D02DCE4}">
      <dsp:nvSpPr>
        <dsp:cNvPr id="0" name=""/>
        <dsp:cNvSpPr/>
      </dsp:nvSpPr>
      <dsp:spPr>
        <a:xfrm>
          <a:off x="7267575" y="800344"/>
          <a:ext cx="1038224" cy="1053610"/>
        </a:xfrm>
        <a:prstGeom prst="roundRect">
          <a:avLst>
            <a:gd name="adj" fmla="val 10000"/>
          </a:avLst>
        </a:prstGeom>
        <a:solidFill>
          <a:srgbClr val="1630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Montserrat"/>
              <a:cs typeface="Montserrat"/>
            </a:rPr>
            <a:t>Active and reactive power LMPs for all locations in network</a:t>
          </a:r>
          <a:endParaRPr lang="en-US" sz="1000" kern="1200" dirty="0">
            <a:latin typeface="Montserrat"/>
            <a:cs typeface="Montserrat"/>
          </a:endParaRPr>
        </a:p>
      </dsp:txBody>
      <dsp:txXfrm>
        <a:off x="7297984" y="830753"/>
        <a:ext cx="977406" cy="9927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0.16046</cdr:x>
      <cdr:y>0.5958</cdr:y>
    </cdr:from>
    <cdr:to>
      <cdr:x>0.21347</cdr:x>
      <cdr:y>0.65617</cdr:y>
    </cdr:to>
    <cdr:sp macro="" textlink="">
      <cdr:nvSpPr>
        <cdr:cNvPr id="2" name="TextBox 1"/>
        <cdr:cNvSpPr txBox="1"/>
      </cdr:nvSpPr>
      <cdr:spPr>
        <a:xfrm xmlns:a="http://schemas.openxmlformats.org/drawingml/2006/main">
          <a:off x="1422400" y="2882900"/>
          <a:ext cx="469900" cy="2921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r>
            <a:rPr lang="en-US" sz="1200" dirty="0" smtClean="0">
              <a:latin typeface="Montserrat"/>
              <a:cs typeface="Montserrat"/>
            </a:rPr>
            <a:t>24.0</a:t>
          </a:r>
          <a:endParaRPr lang="en-US" sz="1200" dirty="0">
            <a:latin typeface="Montserrat"/>
            <a:cs typeface="Montserrat"/>
          </a:endParaRPr>
        </a:p>
      </cdr:txBody>
    </cdr:sp>
  </cdr:relSizeAnchor>
  <cdr:relSizeAnchor xmlns:cdr="http://schemas.openxmlformats.org/drawingml/2006/chartDrawing">
    <cdr:from>
      <cdr:x>0.27794</cdr:x>
      <cdr:y>0.55643</cdr:y>
    </cdr:from>
    <cdr:to>
      <cdr:x>0.33095</cdr:x>
      <cdr:y>0.6168</cdr:y>
    </cdr:to>
    <cdr:sp macro="" textlink="">
      <cdr:nvSpPr>
        <cdr:cNvPr id="3" name="TextBox 2"/>
        <cdr:cNvSpPr txBox="1"/>
      </cdr:nvSpPr>
      <cdr:spPr>
        <a:xfrm xmlns:a="http://schemas.openxmlformats.org/drawingml/2006/main">
          <a:off x="2463800" y="26924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5.6</a:t>
          </a:r>
          <a:endParaRPr lang="en-US" sz="1200" dirty="0">
            <a:latin typeface="Montserrat"/>
            <a:cs typeface="Montserrat"/>
          </a:endParaRPr>
        </a:p>
      </cdr:txBody>
    </cdr:sp>
  </cdr:relSizeAnchor>
  <cdr:relSizeAnchor xmlns:cdr="http://schemas.openxmlformats.org/drawingml/2006/chartDrawing">
    <cdr:from>
      <cdr:x>0.40401</cdr:x>
      <cdr:y>0.48556</cdr:y>
    </cdr:from>
    <cdr:to>
      <cdr:x>0.45702</cdr:x>
      <cdr:y>0.54593</cdr:y>
    </cdr:to>
    <cdr:sp macro="" textlink="">
      <cdr:nvSpPr>
        <cdr:cNvPr id="4" name="TextBox 3"/>
        <cdr:cNvSpPr txBox="1"/>
      </cdr:nvSpPr>
      <cdr:spPr>
        <a:xfrm xmlns:a="http://schemas.openxmlformats.org/drawingml/2006/main">
          <a:off x="3581400" y="23495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11.1</a:t>
          </a:r>
          <a:endParaRPr lang="en-US" sz="1200" dirty="0">
            <a:latin typeface="Montserrat"/>
            <a:cs typeface="Montserrat"/>
          </a:endParaRPr>
        </a:p>
      </cdr:txBody>
    </cdr:sp>
  </cdr:relSizeAnchor>
  <cdr:relSizeAnchor xmlns:cdr="http://schemas.openxmlformats.org/drawingml/2006/chartDrawing">
    <cdr:from>
      <cdr:x>0.52436</cdr:x>
      <cdr:y>0.20997</cdr:y>
    </cdr:from>
    <cdr:to>
      <cdr:x>0.57736</cdr:x>
      <cdr:y>0.27034</cdr:y>
    </cdr:to>
    <cdr:sp macro="" textlink="">
      <cdr:nvSpPr>
        <cdr:cNvPr id="5" name="TextBox 4"/>
        <cdr:cNvSpPr txBox="1"/>
      </cdr:nvSpPr>
      <cdr:spPr>
        <a:xfrm xmlns:a="http://schemas.openxmlformats.org/drawingml/2006/main">
          <a:off x="4648200" y="10160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41.2</a:t>
          </a:r>
          <a:endParaRPr lang="en-US" sz="1200" dirty="0">
            <a:latin typeface="Montserrat"/>
            <a:cs typeface="Montserrat"/>
          </a:endParaRPr>
        </a:p>
      </cdr:txBody>
    </cdr:sp>
  </cdr:relSizeAnchor>
  <cdr:relSizeAnchor xmlns:cdr="http://schemas.openxmlformats.org/drawingml/2006/chartDrawing">
    <cdr:from>
      <cdr:x>0.65043</cdr:x>
      <cdr:y>0.19423</cdr:y>
    </cdr:from>
    <cdr:to>
      <cdr:x>0.70344</cdr:x>
      <cdr:y>0.25459</cdr:y>
    </cdr:to>
    <cdr:sp macro="" textlink="">
      <cdr:nvSpPr>
        <cdr:cNvPr id="6" name="TextBox 5"/>
        <cdr:cNvSpPr txBox="1"/>
      </cdr:nvSpPr>
      <cdr:spPr>
        <a:xfrm xmlns:a="http://schemas.openxmlformats.org/drawingml/2006/main">
          <a:off x="5765800" y="9398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2.9</a:t>
          </a:r>
          <a:endParaRPr lang="en-US" sz="1200" dirty="0">
            <a:latin typeface="Montserrat"/>
            <a:cs typeface="Montserrat"/>
          </a:endParaRPr>
        </a:p>
      </cdr:txBody>
    </cdr:sp>
  </cdr:relSizeAnchor>
  <cdr:relSizeAnchor xmlns:cdr="http://schemas.openxmlformats.org/drawingml/2006/chartDrawing">
    <cdr:from>
      <cdr:x>0.75788</cdr:x>
      <cdr:y>0.18898</cdr:y>
    </cdr:from>
    <cdr:to>
      <cdr:x>0.81089</cdr:x>
      <cdr:y>0.24934</cdr:y>
    </cdr:to>
    <cdr:sp macro="" textlink="">
      <cdr:nvSpPr>
        <cdr:cNvPr id="7" name="TextBox 6"/>
        <cdr:cNvSpPr txBox="1"/>
      </cdr:nvSpPr>
      <cdr:spPr>
        <a:xfrm xmlns:a="http://schemas.openxmlformats.org/drawingml/2006/main">
          <a:off x="6718300" y="9144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0.0</a:t>
          </a:r>
          <a:endParaRPr lang="en-US" sz="1200" dirty="0">
            <a:latin typeface="Montserrat"/>
            <a:cs typeface="Montserrat"/>
          </a:endParaRPr>
        </a:p>
      </cdr:txBody>
    </cdr:sp>
  </cdr:relSizeAnchor>
  <cdr:relSizeAnchor xmlns:cdr="http://schemas.openxmlformats.org/drawingml/2006/chartDrawing">
    <cdr:from>
      <cdr:x>0.89398</cdr:x>
      <cdr:y>0.18898</cdr:y>
    </cdr:from>
    <cdr:to>
      <cdr:x>0.94699</cdr:x>
      <cdr:y>0.24934</cdr:y>
    </cdr:to>
    <cdr:sp macro="" textlink="">
      <cdr:nvSpPr>
        <cdr:cNvPr id="8" name="TextBox 7"/>
        <cdr:cNvSpPr txBox="1"/>
      </cdr:nvSpPr>
      <cdr:spPr>
        <a:xfrm xmlns:a="http://schemas.openxmlformats.org/drawingml/2006/main">
          <a:off x="7924800" y="914400"/>
          <a:ext cx="469900" cy="2921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84.7</a:t>
          </a:r>
          <a:endParaRPr lang="en-US" sz="1200" dirty="0">
            <a:latin typeface="Montserrat"/>
            <a:cs typeface="Montserra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0.16046</cdr:x>
      <cdr:y>0.60367</cdr:y>
    </cdr:from>
    <cdr:to>
      <cdr:x>0.21347</cdr:x>
      <cdr:y>0.66404</cdr:y>
    </cdr:to>
    <cdr:sp macro="" textlink="">
      <cdr:nvSpPr>
        <cdr:cNvPr id="2" name="TextBox 1"/>
        <cdr:cNvSpPr txBox="1"/>
      </cdr:nvSpPr>
      <cdr:spPr>
        <a:xfrm xmlns:a="http://schemas.openxmlformats.org/drawingml/2006/main">
          <a:off x="1422414" y="2920988"/>
          <a:ext cx="469912" cy="292112"/>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r>
            <a:rPr lang="en-US" sz="1200" dirty="0" smtClean="0">
              <a:latin typeface="Montserrat"/>
              <a:cs typeface="Montserrat"/>
            </a:rPr>
            <a:t>2.3</a:t>
          </a:r>
          <a:endParaRPr lang="en-US" sz="1200" dirty="0">
            <a:latin typeface="Montserrat"/>
            <a:cs typeface="Montserrat"/>
          </a:endParaRPr>
        </a:p>
      </cdr:txBody>
    </cdr:sp>
  </cdr:relSizeAnchor>
  <cdr:relSizeAnchor xmlns:cdr="http://schemas.openxmlformats.org/drawingml/2006/chartDrawing">
    <cdr:from>
      <cdr:x>0.28796</cdr:x>
      <cdr:y>0.3937</cdr:y>
    </cdr:from>
    <cdr:to>
      <cdr:x>0.34097</cdr:x>
      <cdr:y>0.45407</cdr:y>
    </cdr:to>
    <cdr:sp macro="" textlink="">
      <cdr:nvSpPr>
        <cdr:cNvPr id="3" name="TextBox 2"/>
        <cdr:cNvSpPr txBox="1"/>
      </cdr:nvSpPr>
      <cdr:spPr>
        <a:xfrm xmlns:a="http://schemas.openxmlformats.org/drawingml/2006/main">
          <a:off x="2552656" y="1905011"/>
          <a:ext cx="469913" cy="29211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3.1</a:t>
          </a:r>
          <a:endParaRPr lang="en-US" sz="1200" dirty="0">
            <a:latin typeface="Montserrat"/>
            <a:cs typeface="Montserrat"/>
          </a:endParaRPr>
        </a:p>
      </cdr:txBody>
    </cdr:sp>
  </cdr:relSizeAnchor>
  <cdr:relSizeAnchor xmlns:cdr="http://schemas.openxmlformats.org/drawingml/2006/chartDrawing">
    <cdr:from>
      <cdr:x>0.40688</cdr:x>
      <cdr:y>0.28347</cdr:y>
    </cdr:from>
    <cdr:to>
      <cdr:x>0.45989</cdr:x>
      <cdr:y>0.34384</cdr:y>
    </cdr:to>
    <cdr:sp macro="" textlink="">
      <cdr:nvSpPr>
        <cdr:cNvPr id="4" name="TextBox 3"/>
        <cdr:cNvSpPr txBox="1"/>
      </cdr:nvSpPr>
      <cdr:spPr>
        <a:xfrm xmlns:a="http://schemas.openxmlformats.org/drawingml/2006/main">
          <a:off x="3606805" y="1371609"/>
          <a:ext cx="469912" cy="29211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1.7</a:t>
          </a:r>
          <a:endParaRPr lang="en-US" sz="1200" dirty="0">
            <a:latin typeface="Montserrat"/>
            <a:cs typeface="Montserrat"/>
          </a:endParaRPr>
        </a:p>
      </cdr:txBody>
    </cdr:sp>
  </cdr:relSizeAnchor>
  <cdr:relSizeAnchor xmlns:cdr="http://schemas.openxmlformats.org/drawingml/2006/chartDrawing">
    <cdr:from>
      <cdr:x>0.52722</cdr:x>
      <cdr:y>0.28084</cdr:y>
    </cdr:from>
    <cdr:to>
      <cdr:x>0.58023</cdr:x>
      <cdr:y>0.34121</cdr:y>
    </cdr:to>
    <cdr:sp macro="" textlink="">
      <cdr:nvSpPr>
        <cdr:cNvPr id="5" name="TextBox 4"/>
        <cdr:cNvSpPr txBox="1"/>
      </cdr:nvSpPr>
      <cdr:spPr>
        <a:xfrm xmlns:a="http://schemas.openxmlformats.org/drawingml/2006/main">
          <a:off x="4673594" y="1358892"/>
          <a:ext cx="469913" cy="29211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0.0</a:t>
          </a:r>
          <a:endParaRPr lang="en-US" sz="1200" dirty="0">
            <a:latin typeface="Montserrat"/>
            <a:cs typeface="Montserrat"/>
          </a:endParaRPr>
        </a:p>
      </cdr:txBody>
    </cdr:sp>
  </cdr:relSizeAnchor>
  <cdr:relSizeAnchor xmlns:cdr="http://schemas.openxmlformats.org/drawingml/2006/chartDrawing">
    <cdr:from>
      <cdr:x>0.64756</cdr:x>
      <cdr:y>0.22572</cdr:y>
    </cdr:from>
    <cdr:to>
      <cdr:x>0.70057</cdr:x>
      <cdr:y>0.28609</cdr:y>
    </cdr:to>
    <cdr:sp macro="" textlink="">
      <cdr:nvSpPr>
        <cdr:cNvPr id="6" name="TextBox 5"/>
        <cdr:cNvSpPr txBox="1"/>
      </cdr:nvSpPr>
      <cdr:spPr>
        <a:xfrm xmlns:a="http://schemas.openxmlformats.org/drawingml/2006/main">
          <a:off x="5740402" y="1092205"/>
          <a:ext cx="469912" cy="29211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0.9</a:t>
          </a:r>
          <a:endParaRPr lang="en-US" sz="1200" dirty="0">
            <a:latin typeface="Montserrat"/>
            <a:cs typeface="Montserrat"/>
          </a:endParaRPr>
        </a:p>
      </cdr:txBody>
    </cdr:sp>
  </cdr:relSizeAnchor>
  <cdr:relSizeAnchor xmlns:cdr="http://schemas.openxmlformats.org/drawingml/2006/chartDrawing">
    <cdr:from>
      <cdr:x>0.75788</cdr:x>
      <cdr:y>0.22047</cdr:y>
    </cdr:from>
    <cdr:to>
      <cdr:x>0.81089</cdr:x>
      <cdr:y>0.28084</cdr:y>
    </cdr:to>
    <cdr:sp macro="" textlink="">
      <cdr:nvSpPr>
        <cdr:cNvPr id="7" name="TextBox 6"/>
        <cdr:cNvSpPr txBox="1"/>
      </cdr:nvSpPr>
      <cdr:spPr>
        <a:xfrm xmlns:a="http://schemas.openxmlformats.org/drawingml/2006/main">
          <a:off x="6718303" y="1066786"/>
          <a:ext cx="469912" cy="29211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0.0</a:t>
          </a:r>
          <a:endParaRPr lang="en-US" sz="1200" dirty="0">
            <a:latin typeface="Montserrat"/>
            <a:cs typeface="Montserrat"/>
          </a:endParaRPr>
        </a:p>
      </cdr:txBody>
    </cdr:sp>
  </cdr:relSizeAnchor>
  <cdr:relSizeAnchor xmlns:cdr="http://schemas.openxmlformats.org/drawingml/2006/chartDrawing">
    <cdr:from>
      <cdr:x>0.89398</cdr:x>
      <cdr:y>0.21784</cdr:y>
    </cdr:from>
    <cdr:to>
      <cdr:x>0.94699</cdr:x>
      <cdr:y>0.27821</cdr:y>
    </cdr:to>
    <cdr:sp macro="" textlink="">
      <cdr:nvSpPr>
        <cdr:cNvPr id="8" name="TextBox 7"/>
        <cdr:cNvSpPr txBox="1"/>
      </cdr:nvSpPr>
      <cdr:spPr>
        <a:xfrm xmlns:a="http://schemas.openxmlformats.org/drawingml/2006/main">
          <a:off x="7924775" y="1054079"/>
          <a:ext cx="469913" cy="29211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7.9</a:t>
          </a:r>
          <a:endParaRPr lang="en-US" sz="1200" dirty="0">
            <a:latin typeface="Montserrat"/>
            <a:cs typeface="Montserra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0.65541</cdr:x>
      <cdr:y>0.51715</cdr:y>
    </cdr:from>
    <cdr:to>
      <cdr:x>0.70842</cdr:x>
      <cdr:y>0.57751</cdr:y>
    </cdr:to>
    <cdr:sp macro="" textlink="">
      <cdr:nvSpPr>
        <cdr:cNvPr id="8" name="TextBox 7"/>
        <cdr:cNvSpPr txBox="1"/>
      </cdr:nvSpPr>
      <cdr:spPr>
        <a:xfrm xmlns:a="http://schemas.openxmlformats.org/drawingml/2006/main">
          <a:off x="5826582" y="2541718"/>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84.7</a:t>
          </a:r>
          <a:endParaRPr lang="en-US" sz="1200" dirty="0">
            <a:latin typeface="Montserrat"/>
            <a:cs typeface="Montserrat"/>
          </a:endParaRPr>
        </a:p>
      </cdr:txBody>
    </cdr:sp>
  </cdr:relSizeAnchor>
  <cdr:relSizeAnchor xmlns:cdr="http://schemas.openxmlformats.org/drawingml/2006/chartDrawing">
    <cdr:from>
      <cdr:x>0.74112</cdr:x>
      <cdr:y>0.61275</cdr:y>
    </cdr:from>
    <cdr:to>
      <cdr:x>0.79413</cdr:x>
      <cdr:y>0.67311</cdr:y>
    </cdr:to>
    <cdr:sp macro="" textlink="">
      <cdr:nvSpPr>
        <cdr:cNvPr id="9" name="TextBox 8"/>
        <cdr:cNvSpPr txBox="1"/>
      </cdr:nvSpPr>
      <cdr:spPr>
        <a:xfrm xmlns:a="http://schemas.openxmlformats.org/drawingml/2006/main">
          <a:off x="6588582" y="3011618"/>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48.0</a:t>
          </a:r>
          <a:endParaRPr lang="en-US" sz="1200" dirty="0">
            <a:latin typeface="Montserrat"/>
            <a:cs typeface="Montserrat"/>
          </a:endParaRPr>
        </a:p>
      </cdr:txBody>
    </cdr:sp>
  </cdr:relSizeAnchor>
  <cdr:relSizeAnchor xmlns:cdr="http://schemas.openxmlformats.org/drawingml/2006/chartDrawing">
    <cdr:from>
      <cdr:x>0.82541</cdr:x>
      <cdr:y>0.48097</cdr:y>
    </cdr:from>
    <cdr:to>
      <cdr:x>0.87842</cdr:x>
      <cdr:y>0.54133</cdr:y>
    </cdr:to>
    <cdr:sp macro="" textlink="">
      <cdr:nvSpPr>
        <cdr:cNvPr id="10" name="TextBox 9"/>
        <cdr:cNvSpPr txBox="1"/>
      </cdr:nvSpPr>
      <cdr:spPr>
        <a:xfrm xmlns:a="http://schemas.openxmlformats.org/drawingml/2006/main">
          <a:off x="7337882" y="2363918"/>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Montserrat"/>
              <a:cs typeface="Montserrat"/>
            </a:rPr>
            <a:t>9</a:t>
          </a:r>
          <a:r>
            <a:rPr lang="en-US" sz="1200" dirty="0" smtClean="0">
              <a:latin typeface="Montserrat"/>
              <a:cs typeface="Montserrat"/>
            </a:rPr>
            <a:t>8.0</a:t>
          </a:r>
          <a:endParaRPr lang="en-US" sz="1200" dirty="0">
            <a:latin typeface="Montserrat"/>
            <a:cs typeface="Montserrat"/>
          </a:endParaRPr>
        </a:p>
      </cdr:txBody>
    </cdr:sp>
  </cdr:relSizeAnchor>
  <cdr:relSizeAnchor xmlns:cdr="http://schemas.openxmlformats.org/drawingml/2006/chartDrawing">
    <cdr:from>
      <cdr:x>0.90541</cdr:x>
      <cdr:y>0.14729</cdr:y>
    </cdr:from>
    <cdr:to>
      <cdr:x>0.94714</cdr:x>
      <cdr:y>0.20283</cdr:y>
    </cdr:to>
    <cdr:sp macro="" textlink="">
      <cdr:nvSpPr>
        <cdr:cNvPr id="11" name="TextBox 10"/>
        <cdr:cNvSpPr txBox="1"/>
      </cdr:nvSpPr>
      <cdr:spPr>
        <a:xfrm xmlns:a="http://schemas.openxmlformats.org/drawingml/2006/main">
          <a:off x="8049083" y="723900"/>
          <a:ext cx="371018" cy="272981"/>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229.0</a:t>
          </a:r>
          <a:endParaRPr lang="en-US" sz="1200" dirty="0">
            <a:latin typeface="Montserrat"/>
            <a:cs typeface="Montserra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0.65541</cdr:x>
      <cdr:y>0.71353</cdr:y>
    </cdr:from>
    <cdr:to>
      <cdr:x>0.70842</cdr:x>
      <cdr:y>0.77389</cdr:y>
    </cdr:to>
    <cdr:sp macro="" textlink="">
      <cdr:nvSpPr>
        <cdr:cNvPr id="8" name="TextBox 7"/>
        <cdr:cNvSpPr txBox="1"/>
      </cdr:nvSpPr>
      <cdr:spPr>
        <a:xfrm xmlns:a="http://schemas.openxmlformats.org/drawingml/2006/main">
          <a:off x="5826595" y="3506941"/>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7.9</a:t>
          </a:r>
          <a:endParaRPr lang="en-US" sz="1200" dirty="0">
            <a:latin typeface="Montserrat"/>
            <a:cs typeface="Montserrat"/>
          </a:endParaRPr>
        </a:p>
      </cdr:txBody>
    </cdr:sp>
  </cdr:relSizeAnchor>
  <cdr:relSizeAnchor xmlns:cdr="http://schemas.openxmlformats.org/drawingml/2006/chartDrawing">
    <cdr:from>
      <cdr:x>0.74112</cdr:x>
      <cdr:y>0.61275</cdr:y>
    </cdr:from>
    <cdr:to>
      <cdr:x>0.79413</cdr:x>
      <cdr:y>0.67311</cdr:y>
    </cdr:to>
    <cdr:sp macro="" textlink="">
      <cdr:nvSpPr>
        <cdr:cNvPr id="9" name="TextBox 8"/>
        <cdr:cNvSpPr txBox="1"/>
      </cdr:nvSpPr>
      <cdr:spPr>
        <a:xfrm xmlns:a="http://schemas.openxmlformats.org/drawingml/2006/main">
          <a:off x="6588582" y="3011618"/>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48.0</a:t>
          </a:r>
          <a:endParaRPr lang="en-US" sz="1200" dirty="0">
            <a:latin typeface="Montserrat"/>
            <a:cs typeface="Montserrat"/>
          </a:endParaRPr>
        </a:p>
      </cdr:txBody>
    </cdr:sp>
  </cdr:relSizeAnchor>
  <cdr:relSizeAnchor xmlns:cdr="http://schemas.openxmlformats.org/drawingml/2006/chartDrawing">
    <cdr:from>
      <cdr:x>0.82541</cdr:x>
      <cdr:y>0.48097</cdr:y>
    </cdr:from>
    <cdr:to>
      <cdr:x>0.87842</cdr:x>
      <cdr:y>0.54133</cdr:y>
    </cdr:to>
    <cdr:sp macro="" textlink="">
      <cdr:nvSpPr>
        <cdr:cNvPr id="10" name="TextBox 9"/>
        <cdr:cNvSpPr txBox="1"/>
      </cdr:nvSpPr>
      <cdr:spPr>
        <a:xfrm xmlns:a="http://schemas.openxmlformats.org/drawingml/2006/main">
          <a:off x="7337882" y="2363918"/>
          <a:ext cx="471259" cy="296663"/>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Montserrat"/>
              <a:cs typeface="Montserrat"/>
            </a:rPr>
            <a:t>9</a:t>
          </a:r>
          <a:r>
            <a:rPr lang="en-US" sz="1200" dirty="0" smtClean="0">
              <a:latin typeface="Montserrat"/>
              <a:cs typeface="Montserrat"/>
            </a:rPr>
            <a:t>8.0</a:t>
          </a:r>
          <a:endParaRPr lang="en-US" sz="1200" dirty="0">
            <a:latin typeface="Montserrat"/>
            <a:cs typeface="Montserrat"/>
          </a:endParaRPr>
        </a:p>
      </cdr:txBody>
    </cdr:sp>
  </cdr:relSizeAnchor>
  <cdr:relSizeAnchor xmlns:cdr="http://schemas.openxmlformats.org/drawingml/2006/chartDrawing">
    <cdr:from>
      <cdr:x>0.90541</cdr:x>
      <cdr:y>0.14729</cdr:y>
    </cdr:from>
    <cdr:to>
      <cdr:x>0.94714</cdr:x>
      <cdr:y>0.20283</cdr:y>
    </cdr:to>
    <cdr:sp macro="" textlink="">
      <cdr:nvSpPr>
        <cdr:cNvPr id="11" name="TextBox 10"/>
        <cdr:cNvSpPr txBox="1"/>
      </cdr:nvSpPr>
      <cdr:spPr>
        <a:xfrm xmlns:a="http://schemas.openxmlformats.org/drawingml/2006/main">
          <a:off x="8049083" y="723900"/>
          <a:ext cx="371018" cy="272981"/>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smtClean="0">
              <a:latin typeface="Montserrat"/>
              <a:cs typeface="Montserrat"/>
            </a:rPr>
            <a:t>229.0</a:t>
          </a:r>
          <a:endParaRPr lang="en-US" sz="1200" dirty="0">
            <a:latin typeface="Montserrat"/>
            <a:cs typeface="Montserra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0.81</cdr:x>
      <cdr:y>0.20238</cdr:y>
    </cdr:from>
    <cdr:to>
      <cdr:x>0.97</cdr:x>
      <cdr:y>0.49784</cdr:y>
    </cdr:to>
    <cdr:sp macro="" textlink="">
      <cdr:nvSpPr>
        <cdr:cNvPr id="2" name="TextBox 1"/>
        <cdr:cNvSpPr txBox="1"/>
      </cdr:nvSpPr>
      <cdr:spPr>
        <a:xfrm xmlns:a="http://schemas.openxmlformats.org/drawingml/2006/main">
          <a:off x="6394538" y="593722"/>
          <a:ext cx="1263118" cy="86679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100" dirty="0" err="1" smtClean="0"/>
            <a:t>LMP+Distr</a:t>
          </a:r>
          <a:r>
            <a:rPr lang="en-US" sz="1100" dirty="0" smtClean="0"/>
            <a:t>. Losses</a:t>
          </a:r>
        </a:p>
        <a:p xmlns:a="http://schemas.openxmlformats.org/drawingml/2006/main">
          <a:endParaRPr lang="en-US" dirty="0"/>
        </a:p>
        <a:p xmlns:a="http://schemas.openxmlformats.org/drawingml/2006/main">
          <a:r>
            <a:rPr lang="en-US" sz="1100" dirty="0" smtClean="0"/>
            <a:t>Generation Capacity</a:t>
          </a:r>
        </a:p>
        <a:p xmlns:a="http://schemas.openxmlformats.org/drawingml/2006/main">
          <a:endParaRPr lang="en-US" dirty="0"/>
        </a:p>
        <a:p xmlns:a="http://schemas.openxmlformats.org/drawingml/2006/main">
          <a:r>
            <a:rPr lang="en-US" sz="1100" dirty="0" smtClean="0"/>
            <a:t>Network Capacity</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B1FDBF-7098-2140-95C6-784E9994E944}" type="datetimeFigureOut">
              <a:rPr lang="en-US" smtClean="0"/>
              <a:t>9/27/16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69A433-5B2F-F04B-B337-5C9D7FD08D5A}" type="slidenum">
              <a:rPr lang="en-US" smtClean="0"/>
              <a:t>‹#›</a:t>
            </a:fld>
            <a:endParaRPr lang="en-US"/>
          </a:p>
        </p:txBody>
      </p:sp>
    </p:spTree>
    <p:extLst>
      <p:ext uri="{BB962C8B-B14F-4D97-AF65-F5344CB8AC3E}">
        <p14:creationId xmlns:p14="http://schemas.microsoft.com/office/powerpoint/2010/main" val="22260611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85FD2B-D240-8F48-A8D3-6CCF0FFFDCF4}" type="datetimeFigureOut">
              <a:rPr lang="en-US" smtClean="0"/>
              <a:t>9/27/16</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32B30-952E-0B43-AC2B-20F79F40C7CA}" type="slidenum">
              <a:rPr lang="en-US" smtClean="0"/>
              <a:t>‹#›</a:t>
            </a:fld>
            <a:endParaRPr lang="en-US"/>
          </a:p>
        </p:txBody>
      </p:sp>
    </p:spTree>
    <p:extLst>
      <p:ext uri="{BB962C8B-B14F-4D97-AF65-F5344CB8AC3E}">
        <p14:creationId xmlns:p14="http://schemas.microsoft.com/office/powerpoint/2010/main" val="192612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10</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11</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unit costs (typically measured in dollars per MW) of technologies that exhibit economies of unit scale fall as the technology is installed at larger scales (e.g. a 500 MW system may cost less per MW than a 5 MW system). Economies of unit scale are well documented for generating technologies. These economies of scale were a major driver of the vertically integrated utility regulatory paradigm, and their perceived exhaustion was a major driver for liberalization of wholesale electricity markets. </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12</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unit costs (typically measured in dollars per MW) of technologies that exhibit economies of unit scale fall as the technology is installed at larger scales (e.g. a 500 MW system may cost less per MW than a 5 MW system). Economies of unit scale are well documented for generating technologies. These economies of scale were a major driver of the vertically integrated utility regulatory paradigm, and their perceived exhaustion was a major driver for liberalization of wholesale electricity markets. </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13</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unit costs (typically measured in dollars per MW) of technologies that exhibit economies of unit scale fall as the technology is installed at larger scales (e.g. a 500 MW system may cost less per MW than a 5 MW system). Economies of unit scale are well documented for generating technologies. These economies of scale were a major driver of the vertically integrated utility regulatory paradigm, and their perceived exhaustion was a major driver for liberalization of wholesale electricity markets. </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14</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15</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16</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17</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unit costs (typically measured in dollars per MW) of technologies that exhibit economies of unit scale fall as the technology is installed at larger scales (e.g. a 500 MW system may cost less per MW than a 5 MW system). Economies of unit scale are well documented for generating technologies. These economies of scale were a major driver of the vertically integrated utility regulatory paradigm, and their perceived exhaustion was a major driver for liberalization of wholesale electricity markets. </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18</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19</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a:t>
            </a:r>
            <a:r>
              <a:rPr lang="en-US" sz="1200" kern="1200" baseline="0" dirty="0" smtClean="0">
                <a:solidFill>
                  <a:schemeClr val="tx1"/>
                </a:solidFill>
                <a:effectLst/>
                <a:latin typeface="+mn-lt"/>
                <a:ea typeface="+mn-ea"/>
                <a:cs typeface="+mn-cs"/>
              </a:rPr>
              <a:t> the days of Edison and Tesla, the history of the electric power system has largely been about scale: larger and larger power stations were developed to capture economies of unit scale and lower costs and larger and larger electricity transmission grids were constructed to leverage network economies of scale.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recently, improvements in the cost and performance of distributed generation and storage technologies—as well as supportive public policies encouraging</a:t>
            </a:r>
            <a:r>
              <a:rPr lang="en-US" sz="1200" kern="1200" baseline="0" dirty="0" smtClean="0">
                <a:solidFill>
                  <a:schemeClr val="tx1"/>
                </a:solidFill>
                <a:effectLst/>
                <a:latin typeface="+mn-lt"/>
                <a:ea typeface="+mn-ea"/>
                <a:cs typeface="+mn-cs"/>
              </a:rPr>
              <a:t> their adoption</a:t>
            </a:r>
            <a:r>
              <a:rPr lang="en-US" sz="1200" kern="1200" dirty="0" smtClean="0">
                <a:solidFill>
                  <a:schemeClr val="tx1"/>
                </a:solidFill>
                <a:effectLst/>
                <a:latin typeface="+mn-lt"/>
                <a:ea typeface="+mn-ea"/>
                <a:cs typeface="+mn-cs"/>
              </a:rPr>
              <a:t>—may have the potential</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reverse this trend and lead to a proliferation of smaller distributed resources. At the same time, improvements in information and communication technology have lowered transaction costs associated with demand response and aggregation and control of DERs. </a:t>
            </a:r>
          </a:p>
        </p:txBody>
      </p:sp>
      <p:sp>
        <p:nvSpPr>
          <p:cNvPr id="4" name="Slide Number Placeholder 3"/>
          <p:cNvSpPr>
            <a:spLocks noGrp="1"/>
          </p:cNvSpPr>
          <p:nvPr>
            <p:ph type="sldNum" sz="quarter" idx="10"/>
          </p:nvPr>
        </p:nvSpPr>
        <p:spPr/>
        <p:txBody>
          <a:bodyPr/>
          <a:lstStyle/>
          <a:p>
            <a:fld id="{FFB32B30-952E-0B43-AC2B-20F79F40C7CA}" type="slidenum">
              <a:rPr lang="en-US" smtClean="0"/>
              <a:t>2</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20</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21</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22</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23</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24</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a:t>
            </a:r>
            <a:r>
              <a:rPr lang="en-US" sz="1200" kern="1200" baseline="0" dirty="0" smtClean="0">
                <a:solidFill>
                  <a:schemeClr val="tx1"/>
                </a:solidFill>
                <a:effectLst/>
                <a:latin typeface="+mn-lt"/>
                <a:ea typeface="+mn-ea"/>
                <a:cs typeface="+mn-cs"/>
              </a:rPr>
              <a:t> the days of Edison and Tesla, the history of the electric power system has largely been about scale: larger and larger power stations were developed to capture economies of unit scale and lower costs and larger and larger electricity transmission grids were constructed to leverage network economies of scale.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recently, improvements in the cost and performance of distributed generation and storage technologies—as well as supportive public policies encouraging</a:t>
            </a:r>
            <a:r>
              <a:rPr lang="en-US" sz="1200" kern="1200" baseline="0" dirty="0" smtClean="0">
                <a:solidFill>
                  <a:schemeClr val="tx1"/>
                </a:solidFill>
                <a:effectLst/>
                <a:latin typeface="+mn-lt"/>
                <a:ea typeface="+mn-ea"/>
                <a:cs typeface="+mn-cs"/>
              </a:rPr>
              <a:t> their adoption</a:t>
            </a:r>
            <a:r>
              <a:rPr lang="en-US" sz="1200" kern="1200" dirty="0" smtClean="0">
                <a:solidFill>
                  <a:schemeClr val="tx1"/>
                </a:solidFill>
                <a:effectLst/>
                <a:latin typeface="+mn-lt"/>
                <a:ea typeface="+mn-ea"/>
                <a:cs typeface="+mn-cs"/>
              </a:rPr>
              <a:t>—may have the potential</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reverse this trend and lead to a proliferation of smaller distributed resources. At the same time, improvements in information and communication technology have lowered transaction costs associated with demand response and aggregation and control of DERs. </a:t>
            </a:r>
          </a:p>
        </p:txBody>
      </p:sp>
      <p:sp>
        <p:nvSpPr>
          <p:cNvPr id="4" name="Slide Number Placeholder 3"/>
          <p:cNvSpPr>
            <a:spLocks noGrp="1"/>
          </p:cNvSpPr>
          <p:nvPr>
            <p:ph type="sldNum" sz="quarter" idx="10"/>
          </p:nvPr>
        </p:nvSpPr>
        <p:spPr/>
        <p:txBody>
          <a:bodyPr/>
          <a:lstStyle/>
          <a:p>
            <a:fld id="{FFB32B30-952E-0B43-AC2B-20F79F40C7CA}" type="slidenum">
              <a:rPr lang="en-US" smtClean="0"/>
              <a:t>25</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26</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a:t>
            </a:r>
            <a:r>
              <a:rPr lang="en-US" sz="1200" kern="1200" baseline="0" dirty="0" smtClean="0">
                <a:solidFill>
                  <a:schemeClr val="tx1"/>
                </a:solidFill>
                <a:effectLst/>
                <a:latin typeface="+mn-lt"/>
                <a:ea typeface="+mn-ea"/>
                <a:cs typeface="+mn-cs"/>
              </a:rPr>
              <a:t> the days of Edison and Tesla, the history of the electric power system has largely been about scale: larger and larger power stations were developed to capture economies of unit scale and lower costs and larger and larger electricity transmission grids were constructed to leverage network economies of scale.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recently, improvements in the cost and performance of distributed generation and storage technologies—as well as supportive public policies encouraging</a:t>
            </a:r>
            <a:r>
              <a:rPr lang="en-US" sz="1200" kern="1200" baseline="0" dirty="0" smtClean="0">
                <a:solidFill>
                  <a:schemeClr val="tx1"/>
                </a:solidFill>
                <a:effectLst/>
                <a:latin typeface="+mn-lt"/>
                <a:ea typeface="+mn-ea"/>
                <a:cs typeface="+mn-cs"/>
              </a:rPr>
              <a:t> their adoption</a:t>
            </a:r>
            <a:r>
              <a:rPr lang="en-US" sz="1200" kern="1200" dirty="0" smtClean="0">
                <a:solidFill>
                  <a:schemeClr val="tx1"/>
                </a:solidFill>
                <a:effectLst/>
                <a:latin typeface="+mn-lt"/>
                <a:ea typeface="+mn-ea"/>
                <a:cs typeface="+mn-cs"/>
              </a:rPr>
              <a:t>—may have the potential</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reverse this trend and lead to a proliferation of smaller distributed resources. At the same time, improvements in information and communication technology have lowered transaction costs associated with demand response and aggregation and control of DERs. </a:t>
            </a:r>
          </a:p>
        </p:txBody>
      </p:sp>
      <p:sp>
        <p:nvSpPr>
          <p:cNvPr id="4" name="Slide Number Placeholder 3"/>
          <p:cNvSpPr>
            <a:spLocks noGrp="1"/>
          </p:cNvSpPr>
          <p:nvPr>
            <p:ph type="sldNum" sz="quarter" idx="10"/>
          </p:nvPr>
        </p:nvSpPr>
        <p:spPr/>
        <p:txBody>
          <a:bodyPr/>
          <a:lstStyle/>
          <a:p>
            <a:fld id="{FFB32B30-952E-0B43-AC2B-20F79F40C7CA}" type="slidenum">
              <a:rPr lang="en-US" smtClean="0"/>
              <a:t>3</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4</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5</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6</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7</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8</a:t>
            </a:fld>
            <a:endParaRPr lang="en-US"/>
          </a:p>
        </p:txBody>
      </p:sp>
    </p:spTree>
    <p:extLst>
      <p:ext uri="{BB962C8B-B14F-4D97-AF65-F5344CB8AC3E}">
        <p14:creationId xmlns:p14="http://schemas.microsoft.com/office/powerpoint/2010/main" val="425969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congested node in PJM</a:t>
            </a:r>
            <a:r>
              <a:rPr lang="en-US" baseline="0" dirty="0" smtClean="0"/>
              <a:t> has an average congestion price of $26/</a:t>
            </a:r>
            <a:r>
              <a:rPr lang="en-US" baseline="0" dirty="0" err="1" smtClean="0"/>
              <a:t>MWh</a:t>
            </a:r>
            <a:r>
              <a:rPr lang="en-US" baseline="0" dirty="0" smtClean="0"/>
              <a:t>, but 93% of nodes have an average congestion price between -$5/</a:t>
            </a:r>
            <a:r>
              <a:rPr lang="en-US" baseline="0" dirty="0" err="1" smtClean="0"/>
              <a:t>MWh</a:t>
            </a:r>
            <a:r>
              <a:rPr lang="en-US" baseline="0" dirty="0" smtClean="0"/>
              <a:t> and $5/</a:t>
            </a:r>
            <a:r>
              <a:rPr lang="en-US" baseline="0" dirty="0" err="1" smtClean="0"/>
              <a:t>MWh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B32B30-952E-0B43-AC2B-20F79F40C7CA}" type="slidenum">
              <a:rPr lang="en-US" smtClean="0"/>
              <a:t>9</a:t>
            </a:fld>
            <a:endParaRPr lang="en-US"/>
          </a:p>
        </p:txBody>
      </p:sp>
    </p:spTree>
    <p:extLst>
      <p:ext uri="{BB962C8B-B14F-4D97-AF65-F5344CB8AC3E}">
        <p14:creationId xmlns:p14="http://schemas.microsoft.com/office/powerpoint/2010/main" val="425969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F90F7-2C07-A542-8EEE-3B755E858656}"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185622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934B-3CA5-1347-86D8-4A91F15D5636}"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24714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89CE-5F33-2443-BF1E-737C47EC562F}"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3371005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D7FDF-B596-FA41-9B89-3BA2795FE17A}"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332558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3961D5-62FC-2346-99A0-A709506AB239}" type="datetime1">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221527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EB441-C64C-3D46-A334-2F65DB847F6E}"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315140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C22BC3-2DB6-7945-85B0-69F82656778D}" type="datetime1">
              <a:rPr lang="en-US" smtClean="0"/>
              <a:t>9/27/16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1297133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6BE2A4-4575-7C41-AEDE-B8727494AB25}" type="datetime1">
              <a:rPr lang="en-US" smtClean="0"/>
              <a:t>9/27/16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207587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39E49-2C6B-454D-A9C0-D72992758ADD}" type="datetime1">
              <a:rPr lang="en-US" smtClean="0"/>
              <a:t>9/27/16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2636508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2"/>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1AAF8-4B5E-7A40-A08D-1B4CAA46864A}"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265465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7DE451-FD92-7A4D-B5DD-13A61FA41703}" type="datetime1">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9831F-AD6E-D447-8CD6-35DC028E648C}" type="slidenum">
              <a:rPr lang="en-US" smtClean="0"/>
              <a:t>‹#›</a:t>
            </a:fld>
            <a:endParaRPr lang="en-US"/>
          </a:p>
        </p:txBody>
      </p:sp>
    </p:spTree>
    <p:extLst>
      <p:ext uri="{BB962C8B-B14F-4D97-AF65-F5344CB8AC3E}">
        <p14:creationId xmlns:p14="http://schemas.microsoft.com/office/powerpoint/2010/main" val="3608104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6F75F025-9B02-B646-8DE8-0CAC8F0CBEFF}" type="datetime1">
              <a:rPr lang="en-US" smtClean="0"/>
              <a:t>9/27/16</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E29831F-AD6E-D447-8CD6-35DC028E648C}" type="slidenum">
              <a:rPr lang="en-US" smtClean="0"/>
              <a:t>‹#›</a:t>
            </a:fld>
            <a:endParaRPr lang="en-US"/>
          </a:p>
        </p:txBody>
      </p:sp>
    </p:spTree>
    <p:extLst>
      <p:ext uri="{BB962C8B-B14F-4D97-AF65-F5344CB8AC3E}">
        <p14:creationId xmlns:p14="http://schemas.microsoft.com/office/powerpoint/2010/main" val="597898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chart" Target="../charts/char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hart" Target="../charts/char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chart" Target="../charts/char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9704" y="673100"/>
            <a:ext cx="8489464" cy="1168400"/>
          </a:xfrm>
        </p:spPr>
        <p:txBody>
          <a:bodyPr anchor="t">
            <a:noAutofit/>
          </a:bodyPr>
          <a:lstStyle/>
          <a:p>
            <a:pPr algn="l">
              <a:spcBef>
                <a:spcPts val="0"/>
              </a:spcBef>
              <a:spcAft>
                <a:spcPts val="1200"/>
              </a:spcAft>
            </a:pPr>
            <a:r>
              <a:rPr lang="en-US" sz="3600" cap="all" spc="50" dirty="0" smtClean="0">
                <a:solidFill>
                  <a:schemeClr val="bg1"/>
                </a:solidFill>
                <a:latin typeface="Montserrat"/>
                <a:cs typeface="Montserrat"/>
              </a:rPr>
              <a:t>Valuing Distributed Energy Resources </a:t>
            </a:r>
            <a:br>
              <a:rPr lang="en-US" sz="3600" cap="all" spc="50" dirty="0" smtClean="0">
                <a:solidFill>
                  <a:schemeClr val="bg1"/>
                </a:solidFill>
                <a:latin typeface="Montserrat"/>
                <a:cs typeface="Montserrat"/>
              </a:rPr>
            </a:br>
            <a:endParaRPr lang="en-US" sz="2600" cap="all" spc="50" dirty="0">
              <a:solidFill>
                <a:schemeClr val="bg1"/>
              </a:solidFill>
              <a:latin typeface="Montserrat"/>
              <a:cs typeface="Montserrat"/>
            </a:endParaRPr>
          </a:p>
        </p:txBody>
      </p:sp>
      <p:sp>
        <p:nvSpPr>
          <p:cNvPr id="3" name="Rectangle 2"/>
          <p:cNvSpPr/>
          <p:nvPr/>
        </p:nvSpPr>
        <p:spPr>
          <a:xfrm>
            <a:off x="219704" y="1933072"/>
            <a:ext cx="8489464" cy="1785104"/>
          </a:xfrm>
          <a:prstGeom prst="rect">
            <a:avLst/>
          </a:prstGeom>
        </p:spPr>
        <p:txBody>
          <a:bodyPr wrap="square">
            <a:spAutoFit/>
          </a:bodyPr>
          <a:lstStyle/>
          <a:p>
            <a:pPr>
              <a:spcBef>
                <a:spcPts val="600"/>
              </a:spcBef>
            </a:pPr>
            <a:r>
              <a:rPr lang="en-US" dirty="0" smtClean="0">
                <a:solidFill>
                  <a:schemeClr val="bg1"/>
                </a:solidFill>
                <a:latin typeface="Montserrat Light"/>
                <a:cs typeface="Montserrat Light"/>
              </a:rPr>
              <a:t>The MIT Utility of the Future Study’s Approach</a:t>
            </a:r>
          </a:p>
          <a:p>
            <a:pPr>
              <a:spcBef>
                <a:spcPts val="600"/>
              </a:spcBef>
            </a:pPr>
            <a:endParaRPr lang="en-US" dirty="0">
              <a:solidFill>
                <a:schemeClr val="bg1"/>
              </a:solidFill>
              <a:latin typeface="Montserrat Light"/>
              <a:cs typeface="Montserrat Light"/>
            </a:endParaRPr>
          </a:p>
          <a:p>
            <a:pPr>
              <a:spcBef>
                <a:spcPts val="600"/>
              </a:spcBef>
            </a:pPr>
            <a:endParaRPr lang="en-US" dirty="0" smtClean="0">
              <a:solidFill>
                <a:schemeClr val="bg1"/>
              </a:solidFill>
              <a:latin typeface="Montserrat Light"/>
              <a:cs typeface="Montserrat Light"/>
            </a:endParaRPr>
          </a:p>
          <a:p>
            <a:pPr>
              <a:spcBef>
                <a:spcPts val="600"/>
              </a:spcBef>
            </a:pPr>
            <a:r>
              <a:rPr lang="en-US" dirty="0" smtClean="0">
                <a:solidFill>
                  <a:schemeClr val="bg1"/>
                </a:solidFill>
                <a:latin typeface="Montserrat Light"/>
                <a:cs typeface="Montserrat Light"/>
              </a:rPr>
              <a:t>Jesse D. Jenkins – September 28, 2016</a:t>
            </a:r>
          </a:p>
          <a:p>
            <a:pPr>
              <a:spcBef>
                <a:spcPts val="600"/>
              </a:spcBef>
            </a:pPr>
            <a:r>
              <a:rPr lang="en-US" dirty="0" smtClean="0">
                <a:solidFill>
                  <a:schemeClr val="bg1"/>
                </a:solidFill>
                <a:latin typeface="Montserrat Light"/>
                <a:cs typeface="Montserrat Light"/>
              </a:rPr>
              <a:t>PJM Restructuring Roundtable, Philadelphia, PA</a:t>
            </a:r>
            <a:endParaRPr lang="en-US" dirty="0">
              <a:latin typeface="Montserrat Light"/>
              <a:cs typeface="Montserrat Light"/>
            </a:endParaRPr>
          </a:p>
        </p:txBody>
      </p:sp>
      <p:cxnSp>
        <p:nvCxnSpPr>
          <p:cNvPr id="12" name="Straight Connector 11"/>
          <p:cNvCxnSpPr/>
          <p:nvPr/>
        </p:nvCxnSpPr>
        <p:spPr>
          <a:xfrm flipV="1">
            <a:off x="319972" y="1887842"/>
            <a:ext cx="8389196" cy="111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706" t="5714" r="3468" b="5713"/>
          <a:stretch/>
        </p:blipFill>
        <p:spPr>
          <a:xfrm>
            <a:off x="2124410" y="4110170"/>
            <a:ext cx="2322871" cy="1600200"/>
          </a:xfrm>
          <a:prstGeom prst="rect">
            <a:avLst/>
          </a:prstGeom>
          <a:ln>
            <a:noFill/>
          </a:ln>
        </p:spPr>
      </p:pic>
      <p:pic>
        <p:nvPicPr>
          <p:cNvPr id="9" name="Picture 8"/>
          <p:cNvPicPr>
            <a:picLocks noChangeAspect="1"/>
          </p:cNvPicPr>
          <p:nvPr/>
        </p:nvPicPr>
        <p:blipFill>
          <a:blip r:embed="rId4"/>
          <a:stretch>
            <a:fillRect/>
          </a:stretch>
        </p:blipFill>
        <p:spPr>
          <a:xfrm>
            <a:off x="0" y="4108610"/>
            <a:ext cx="2137666" cy="1600200"/>
          </a:xfrm>
          <a:prstGeom prst="rect">
            <a:avLst/>
          </a:prstGeom>
        </p:spPr>
      </p:pic>
      <p:pic>
        <p:nvPicPr>
          <p:cNvPr id="24" name="Picture 23"/>
          <p:cNvPicPr>
            <a:picLocks noChangeAspect="1"/>
          </p:cNvPicPr>
          <p:nvPr/>
        </p:nvPicPr>
        <p:blipFill>
          <a:blip r:embed="rId5"/>
          <a:stretch>
            <a:fillRect/>
          </a:stretch>
        </p:blipFill>
        <p:spPr>
          <a:xfrm>
            <a:off x="4436366" y="4104571"/>
            <a:ext cx="2182285" cy="1600200"/>
          </a:xfrm>
          <a:prstGeom prst="rect">
            <a:avLst/>
          </a:prstGeom>
        </p:spPr>
      </p:pic>
      <p:pic>
        <p:nvPicPr>
          <p:cNvPr id="25" name="Picture 24"/>
          <p:cNvPicPr>
            <a:picLocks noChangeAspect="1"/>
          </p:cNvPicPr>
          <p:nvPr/>
        </p:nvPicPr>
        <p:blipFill rotWithShape="1">
          <a:blip r:embed="rId6"/>
          <a:srcRect t="24256" b="33188"/>
          <a:stretch/>
        </p:blipFill>
        <p:spPr>
          <a:xfrm>
            <a:off x="6578600" y="5187758"/>
            <a:ext cx="2552700" cy="527242"/>
          </a:xfrm>
          <a:prstGeom prst="rect">
            <a:avLst/>
          </a:prstGeom>
        </p:spPr>
      </p:pic>
      <p:pic>
        <p:nvPicPr>
          <p:cNvPr id="26" name="Picture 25" descr="iStock_000024420331Medium.jpg"/>
          <p:cNvPicPr>
            <a:picLocks noChangeAspect="1"/>
          </p:cNvPicPr>
          <p:nvPr/>
        </p:nvPicPr>
        <p:blipFill rotWithShape="1">
          <a:blip r:embed="rId7">
            <a:alphaModFix amt="81000"/>
            <a:extLst>
              <a:ext uri="{28A0092B-C50C-407E-A947-70E740481C1C}">
                <a14:useLocalDpi xmlns:a14="http://schemas.microsoft.com/office/drawing/2010/main" val="0"/>
              </a:ext>
            </a:extLst>
          </a:blip>
          <a:srcRect l="426" t="1040" r="659" b="34129"/>
          <a:stretch/>
        </p:blipFill>
        <p:spPr>
          <a:xfrm>
            <a:off x="6578600" y="4105317"/>
            <a:ext cx="2552700" cy="1122425"/>
          </a:xfrm>
          <a:prstGeom prst="rect">
            <a:avLst/>
          </a:prstGeom>
          <a:ln>
            <a:noFill/>
          </a:ln>
        </p:spPr>
      </p:pic>
    </p:spTree>
    <p:extLst>
      <p:ext uri="{BB962C8B-B14F-4D97-AF65-F5344CB8AC3E}">
        <p14:creationId xmlns:p14="http://schemas.microsoft.com/office/powerpoint/2010/main" val="1950475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1094" y="5345668"/>
            <a:ext cx="326628" cy="369332"/>
          </a:xfrm>
          <a:prstGeom prst="rect">
            <a:avLst/>
          </a:prstGeom>
          <a:noFill/>
        </p:spPr>
        <p:txBody>
          <a:bodyPr wrap="none" rtlCol="0">
            <a:spAutoFit/>
          </a:bodyPr>
          <a:lstStyle/>
          <a:p>
            <a:r>
              <a:rPr lang="en-US" dirty="0" smtClean="0">
                <a:latin typeface="Montserrat"/>
                <a:cs typeface="Montserrat"/>
              </a:rPr>
              <a:t>9</a:t>
            </a:r>
            <a:endParaRPr lang="en-US" dirty="0">
              <a:latin typeface="Montserrat"/>
              <a:cs typeface="Montserrat"/>
            </a:endParaRPr>
          </a:p>
        </p:txBody>
      </p:sp>
      <p:sp>
        <p:nvSpPr>
          <p:cNvPr id="13" name="Rounded Rectangle 12"/>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4. NO SINGLE “VALUE OF SOLAR” OR OTHER DERS</a:t>
            </a:r>
            <a:endParaRPr lang="en-US" sz="2000" spc="50" dirty="0">
              <a:latin typeface="Montserrat"/>
              <a:cs typeface="Montserrat"/>
            </a:endParaRPr>
          </a:p>
        </p:txBody>
      </p:sp>
      <p:graphicFrame>
        <p:nvGraphicFramePr>
          <p:cNvPr id="2" name="Chart 1"/>
          <p:cNvGraphicFramePr/>
          <p:nvPr>
            <p:extLst>
              <p:ext uri="{D42A27DB-BD31-4B8C-83A1-F6EECF244321}">
                <p14:modId xmlns:p14="http://schemas.microsoft.com/office/powerpoint/2010/main" val="3839975740"/>
              </p:ext>
            </p:extLst>
          </p:nvPr>
        </p:nvGraphicFramePr>
        <p:xfrm>
          <a:off x="0" y="711200"/>
          <a:ext cx="8864600" cy="48387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866900" y="39116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46400" y="37211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038600" y="33655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118100" y="20193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172200" y="1930400"/>
            <a:ext cx="17907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5173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697797" y="5345668"/>
            <a:ext cx="433503" cy="369332"/>
          </a:xfrm>
          <a:prstGeom prst="rect">
            <a:avLst/>
          </a:prstGeom>
          <a:noFill/>
        </p:spPr>
        <p:txBody>
          <a:bodyPr wrap="none" rtlCol="0">
            <a:spAutoFit/>
          </a:bodyPr>
          <a:lstStyle/>
          <a:p>
            <a:r>
              <a:rPr lang="en-US" dirty="0" smtClean="0">
                <a:latin typeface="Montserrat"/>
                <a:cs typeface="Montserrat"/>
              </a:rPr>
              <a:t>10</a:t>
            </a:r>
            <a:endParaRPr lang="en-US" dirty="0">
              <a:latin typeface="Montserrat"/>
              <a:cs typeface="Montserrat"/>
            </a:endParaRPr>
          </a:p>
        </p:txBody>
      </p:sp>
      <p:sp>
        <p:nvSpPr>
          <p:cNvPr id="13" name="Rounded Rectangle 12"/>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4. NO SINGLE “VALUE OF SOLAR” OR OTHER DERS</a:t>
            </a:r>
            <a:endParaRPr lang="en-US" sz="2000" spc="50" dirty="0">
              <a:latin typeface="Montserrat"/>
              <a:cs typeface="Montserrat"/>
            </a:endParaRPr>
          </a:p>
        </p:txBody>
      </p:sp>
      <p:graphicFrame>
        <p:nvGraphicFramePr>
          <p:cNvPr id="2" name="Chart 1"/>
          <p:cNvGraphicFramePr/>
          <p:nvPr>
            <p:extLst>
              <p:ext uri="{D42A27DB-BD31-4B8C-83A1-F6EECF244321}">
                <p14:modId xmlns:p14="http://schemas.microsoft.com/office/powerpoint/2010/main" val="2809793591"/>
              </p:ext>
            </p:extLst>
          </p:nvPr>
        </p:nvGraphicFramePr>
        <p:xfrm>
          <a:off x="0" y="711200"/>
          <a:ext cx="8864600" cy="48387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866900" y="39370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946400" y="2933700"/>
            <a:ext cx="1092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25900" y="2387600"/>
            <a:ext cx="2184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84900" y="2108200"/>
            <a:ext cx="2184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651000" y="1384300"/>
            <a:ext cx="4378122" cy="307777"/>
          </a:xfrm>
          <a:prstGeom prst="rect">
            <a:avLst/>
          </a:prstGeom>
          <a:noFill/>
        </p:spPr>
        <p:txBody>
          <a:bodyPr wrap="none" rtlCol="0">
            <a:spAutoFit/>
          </a:bodyPr>
          <a:lstStyle/>
          <a:p>
            <a:r>
              <a:rPr lang="en-US" sz="1400" dirty="0" smtClean="0">
                <a:latin typeface="Montserrat"/>
                <a:cs typeface="Montserrat"/>
              </a:rPr>
              <a:t>Note order of magnitude change in y-axis scale</a:t>
            </a:r>
            <a:endParaRPr lang="en-US" sz="1400" dirty="0">
              <a:latin typeface="Montserrat"/>
              <a:cs typeface="Montserrat"/>
            </a:endParaRPr>
          </a:p>
        </p:txBody>
      </p:sp>
      <p:cxnSp>
        <p:nvCxnSpPr>
          <p:cNvPr id="14" name="Straight Arrow Connector 13"/>
          <p:cNvCxnSpPr/>
          <p:nvPr/>
        </p:nvCxnSpPr>
        <p:spPr>
          <a:xfrm flipH="1">
            <a:off x="1231900" y="1625600"/>
            <a:ext cx="431800" cy="203200"/>
          </a:xfrm>
          <a:prstGeom prst="straightConnector1">
            <a:avLst/>
          </a:prstGeom>
          <a:ln w="38100" cmpd="sng">
            <a:solidFill>
              <a:srgbClr val="16304D"/>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208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7400" y="825500"/>
            <a:ext cx="7366000" cy="4246848"/>
          </a:xfrm>
          <a:prstGeom prst="rect">
            <a:avLst/>
          </a:prstGeom>
        </p:spPr>
      </p:pic>
      <p:sp>
        <p:nvSpPr>
          <p:cNvPr id="11" name="Rounded Rectangle 10"/>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sp>
        <p:nvSpPr>
          <p:cNvPr id="17" name="TextBox 16"/>
          <p:cNvSpPr txBox="1"/>
          <p:nvPr/>
        </p:nvSpPr>
        <p:spPr>
          <a:xfrm>
            <a:off x="8697797" y="5345668"/>
            <a:ext cx="363330" cy="369332"/>
          </a:xfrm>
          <a:prstGeom prst="rect">
            <a:avLst/>
          </a:prstGeom>
          <a:noFill/>
        </p:spPr>
        <p:txBody>
          <a:bodyPr wrap="none" rtlCol="0">
            <a:spAutoFit/>
          </a:bodyPr>
          <a:lstStyle/>
          <a:p>
            <a:r>
              <a:rPr lang="en-US" dirty="0" smtClean="0">
                <a:solidFill>
                  <a:schemeClr val="bg1"/>
                </a:solidFill>
                <a:latin typeface="Montserrat"/>
                <a:cs typeface="Montserrat"/>
              </a:rPr>
              <a:t>11</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134021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sp>
        <p:nvSpPr>
          <p:cNvPr id="11" name="Rounded Rectangle 10"/>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pic>
        <p:nvPicPr>
          <p:cNvPr id="3" name="Picture 2"/>
          <p:cNvPicPr>
            <a:picLocks noChangeAspect="1"/>
          </p:cNvPicPr>
          <p:nvPr/>
        </p:nvPicPr>
        <p:blipFill>
          <a:blip r:embed="rId3"/>
          <a:stretch>
            <a:fillRect/>
          </a:stretch>
        </p:blipFill>
        <p:spPr>
          <a:xfrm>
            <a:off x="780472" y="825499"/>
            <a:ext cx="7411028" cy="4430506"/>
          </a:xfrm>
          <a:prstGeom prst="rect">
            <a:avLst/>
          </a:prstGeom>
        </p:spPr>
      </p:pic>
      <p:sp>
        <p:nvSpPr>
          <p:cNvPr id="7" name="TextBox 6"/>
          <p:cNvSpPr txBox="1"/>
          <p:nvPr/>
        </p:nvSpPr>
        <p:spPr>
          <a:xfrm>
            <a:off x="8697797" y="5345668"/>
            <a:ext cx="363330" cy="369332"/>
          </a:xfrm>
          <a:prstGeom prst="rect">
            <a:avLst/>
          </a:prstGeom>
          <a:noFill/>
        </p:spPr>
        <p:txBody>
          <a:bodyPr wrap="none" rtlCol="0">
            <a:spAutoFit/>
          </a:bodyPr>
          <a:lstStyle/>
          <a:p>
            <a:r>
              <a:rPr lang="en-US" dirty="0" smtClean="0">
                <a:solidFill>
                  <a:schemeClr val="bg1"/>
                </a:solidFill>
                <a:latin typeface="Montserrat"/>
                <a:cs typeface="Montserrat"/>
              </a:rPr>
              <a:t>11</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2249717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sp>
        <p:nvSpPr>
          <p:cNvPr id="11" name="Rounded Rectangle 10"/>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pic>
        <p:nvPicPr>
          <p:cNvPr id="2" name="Picture 1"/>
          <p:cNvPicPr>
            <a:picLocks noChangeAspect="1"/>
          </p:cNvPicPr>
          <p:nvPr/>
        </p:nvPicPr>
        <p:blipFill>
          <a:blip r:embed="rId3"/>
          <a:stretch>
            <a:fillRect/>
          </a:stretch>
        </p:blipFill>
        <p:spPr>
          <a:xfrm>
            <a:off x="774700" y="825499"/>
            <a:ext cx="7442200" cy="4436071"/>
          </a:xfrm>
          <a:prstGeom prst="rect">
            <a:avLst/>
          </a:prstGeom>
        </p:spPr>
      </p:pic>
      <p:sp>
        <p:nvSpPr>
          <p:cNvPr id="7" name="TextBox 6"/>
          <p:cNvSpPr txBox="1"/>
          <p:nvPr/>
        </p:nvSpPr>
        <p:spPr>
          <a:xfrm>
            <a:off x="8697797" y="5345668"/>
            <a:ext cx="363330" cy="369332"/>
          </a:xfrm>
          <a:prstGeom prst="rect">
            <a:avLst/>
          </a:prstGeom>
          <a:noFill/>
        </p:spPr>
        <p:txBody>
          <a:bodyPr wrap="none" rtlCol="0">
            <a:spAutoFit/>
          </a:bodyPr>
          <a:lstStyle/>
          <a:p>
            <a:r>
              <a:rPr lang="en-US" dirty="0" smtClean="0">
                <a:solidFill>
                  <a:schemeClr val="bg1"/>
                </a:solidFill>
                <a:latin typeface="Montserrat"/>
                <a:cs typeface="Montserrat"/>
              </a:rPr>
              <a:t>11</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1993529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93900" y="927100"/>
            <a:ext cx="5130800" cy="3848100"/>
          </a:xfrm>
          <a:prstGeom prst="rect">
            <a:avLst/>
          </a:prstGeom>
        </p:spPr>
      </p:pic>
      <p:sp>
        <p:nvSpPr>
          <p:cNvPr id="17" name="Rounded Rectangle 16"/>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sp>
        <p:nvSpPr>
          <p:cNvPr id="18" name="TextBox 17"/>
          <p:cNvSpPr txBox="1"/>
          <p:nvPr/>
        </p:nvSpPr>
        <p:spPr>
          <a:xfrm>
            <a:off x="8697797" y="5345668"/>
            <a:ext cx="409727" cy="369332"/>
          </a:xfrm>
          <a:prstGeom prst="rect">
            <a:avLst/>
          </a:prstGeom>
          <a:noFill/>
        </p:spPr>
        <p:txBody>
          <a:bodyPr wrap="none" rtlCol="0">
            <a:spAutoFit/>
          </a:bodyPr>
          <a:lstStyle/>
          <a:p>
            <a:r>
              <a:rPr lang="en-US" dirty="0" smtClean="0">
                <a:solidFill>
                  <a:schemeClr val="bg1"/>
                </a:solidFill>
                <a:latin typeface="Montserrat"/>
                <a:cs typeface="Montserrat"/>
              </a:rPr>
              <a:t>12</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4189135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841500" y="1003300"/>
            <a:ext cx="5334000" cy="3885938"/>
          </a:xfrm>
          <a:prstGeom prst="rect">
            <a:avLst/>
          </a:prstGeom>
        </p:spPr>
      </p:pic>
      <p:sp>
        <p:nvSpPr>
          <p:cNvPr id="17" name="Rounded Rectangle 16"/>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sp>
        <p:nvSpPr>
          <p:cNvPr id="10" name="TextBox 9"/>
          <p:cNvSpPr txBox="1"/>
          <p:nvPr/>
        </p:nvSpPr>
        <p:spPr>
          <a:xfrm>
            <a:off x="8697797" y="5345668"/>
            <a:ext cx="409727" cy="369332"/>
          </a:xfrm>
          <a:prstGeom prst="rect">
            <a:avLst/>
          </a:prstGeom>
          <a:noFill/>
        </p:spPr>
        <p:txBody>
          <a:bodyPr wrap="none" rtlCol="0">
            <a:spAutoFit/>
          </a:bodyPr>
          <a:lstStyle/>
          <a:p>
            <a:r>
              <a:rPr lang="en-US" dirty="0" smtClean="0">
                <a:solidFill>
                  <a:schemeClr val="bg1"/>
                </a:solidFill>
                <a:latin typeface="Montserrat"/>
                <a:cs typeface="Montserrat"/>
              </a:rPr>
              <a:t>12</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3655023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65300" y="965200"/>
            <a:ext cx="5536797" cy="3937000"/>
          </a:xfrm>
          <a:prstGeom prst="rect">
            <a:avLst/>
          </a:prstGeom>
        </p:spPr>
      </p:pic>
      <p:sp>
        <p:nvSpPr>
          <p:cNvPr id="17" name="Rounded Rectangle 16"/>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sp>
        <p:nvSpPr>
          <p:cNvPr id="10" name="TextBox 9"/>
          <p:cNvSpPr txBox="1"/>
          <p:nvPr/>
        </p:nvSpPr>
        <p:spPr>
          <a:xfrm>
            <a:off x="8697797" y="5345668"/>
            <a:ext cx="409727" cy="369332"/>
          </a:xfrm>
          <a:prstGeom prst="rect">
            <a:avLst/>
          </a:prstGeom>
          <a:noFill/>
        </p:spPr>
        <p:txBody>
          <a:bodyPr wrap="none" rtlCol="0">
            <a:spAutoFit/>
          </a:bodyPr>
          <a:lstStyle/>
          <a:p>
            <a:r>
              <a:rPr lang="en-US" dirty="0" smtClean="0">
                <a:solidFill>
                  <a:schemeClr val="bg1"/>
                </a:solidFill>
                <a:latin typeface="Montserrat"/>
                <a:cs typeface="Montserrat"/>
              </a:rPr>
              <a:t>12</a:t>
            </a:r>
            <a:endParaRPr lang="en-US" dirty="0">
              <a:solidFill>
                <a:schemeClr val="bg1"/>
              </a:solidFill>
              <a:latin typeface="Montserrat"/>
              <a:cs typeface="Montserrat"/>
            </a:endParaRPr>
          </a:p>
        </p:txBody>
      </p:sp>
    </p:spTree>
    <p:extLst>
      <p:ext uri="{BB962C8B-B14F-4D97-AF65-F5344CB8AC3E}">
        <p14:creationId xmlns:p14="http://schemas.microsoft.com/office/powerpoint/2010/main" val="4251554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958197765"/>
              </p:ext>
            </p:extLst>
          </p:nvPr>
        </p:nvGraphicFramePr>
        <p:xfrm>
          <a:off x="266700" y="660400"/>
          <a:ext cx="8407400" cy="43307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0" y="5054600"/>
            <a:ext cx="8623300" cy="646331"/>
          </a:xfrm>
          <a:prstGeom prst="rect">
            <a:avLst/>
          </a:prstGeom>
          <a:noFill/>
        </p:spPr>
        <p:txBody>
          <a:bodyPr wrap="square" rtlCol="0">
            <a:spAutoFit/>
          </a:bodyPr>
          <a:lstStyle/>
          <a:p>
            <a:r>
              <a:rPr lang="en-US" sz="1200" i="1" dirty="0" smtClean="0"/>
              <a:t>Sources: Installed system costs, fixed O&amp;M, and project lifespan from Lazard (2015), “Lazard’s </a:t>
            </a:r>
            <a:r>
              <a:rPr lang="en-US" sz="1200" i="1" dirty="0" err="1" smtClean="0"/>
              <a:t>Levelized</a:t>
            </a:r>
            <a:r>
              <a:rPr lang="en-US" sz="1200" i="1" dirty="0" smtClean="0"/>
              <a:t> Cost of Energy Analysis, Version 9.0.” PV output profiles from NREL </a:t>
            </a:r>
            <a:r>
              <a:rPr lang="en-US" sz="1200" i="1" dirty="0" err="1" smtClean="0"/>
              <a:t>PVWatts</a:t>
            </a:r>
            <a:r>
              <a:rPr lang="en-US" sz="1200" i="1" dirty="0" smtClean="0"/>
              <a:t> for New York, NY (distributed projects: 14.6% capacity factor) and White Plains, NY (for utility-scale, single-axis tracking: 17.3% capacity factor). 7% weighted average cost of capital applied.</a:t>
            </a:r>
            <a:endParaRPr lang="en-US" sz="1200" i="1" dirty="0"/>
          </a:p>
        </p:txBody>
      </p:sp>
      <p:sp>
        <p:nvSpPr>
          <p:cNvPr id="6" name="Rounded Rectangle 5"/>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sp>
        <p:nvSpPr>
          <p:cNvPr id="7" name="TextBox 6"/>
          <p:cNvSpPr txBox="1"/>
          <p:nvPr/>
        </p:nvSpPr>
        <p:spPr>
          <a:xfrm>
            <a:off x="8697797" y="5345668"/>
            <a:ext cx="402674" cy="369332"/>
          </a:xfrm>
          <a:prstGeom prst="rect">
            <a:avLst/>
          </a:prstGeom>
          <a:noFill/>
        </p:spPr>
        <p:txBody>
          <a:bodyPr wrap="none" rtlCol="0">
            <a:spAutoFit/>
          </a:bodyPr>
          <a:lstStyle/>
          <a:p>
            <a:r>
              <a:rPr lang="en-US" dirty="0" smtClean="0">
                <a:solidFill>
                  <a:srgbClr val="1D1F21"/>
                </a:solidFill>
                <a:latin typeface="Montserrat"/>
                <a:cs typeface="Montserrat"/>
              </a:rPr>
              <a:t>13</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1907923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63792990"/>
              </p:ext>
            </p:extLst>
          </p:nvPr>
        </p:nvGraphicFramePr>
        <p:xfrm>
          <a:off x="0" y="711200"/>
          <a:ext cx="8890000" cy="49149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625600" y="43180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686300" y="3543300"/>
            <a:ext cx="12192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cxnSp>
        <p:nvCxnSpPr>
          <p:cNvPr id="18" name="Straight Connector 17"/>
          <p:cNvCxnSpPr/>
          <p:nvPr/>
        </p:nvCxnSpPr>
        <p:spPr>
          <a:xfrm>
            <a:off x="2387600" y="42545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49600" y="41021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911600" y="35814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2562" y="5438001"/>
            <a:ext cx="2492990" cy="276999"/>
          </a:xfrm>
          <a:prstGeom prst="rect">
            <a:avLst/>
          </a:prstGeom>
          <a:noFill/>
        </p:spPr>
        <p:txBody>
          <a:bodyPr wrap="none" rtlCol="0">
            <a:spAutoFit/>
          </a:bodyPr>
          <a:lstStyle/>
          <a:p>
            <a:r>
              <a:rPr lang="en-US" sz="1200" dirty="0" smtClean="0">
                <a:latin typeface="Montserrat"/>
                <a:cs typeface="Montserrat"/>
              </a:rPr>
              <a:t>Distributed Opportunity Costs</a:t>
            </a:r>
            <a:endParaRPr lang="en-US" sz="1200" dirty="0">
              <a:latin typeface="Montserrat"/>
              <a:cs typeface="Montserrat"/>
            </a:endParaRPr>
          </a:p>
        </p:txBody>
      </p:sp>
      <p:sp>
        <p:nvSpPr>
          <p:cNvPr id="24" name="TextBox 23"/>
          <p:cNvSpPr txBox="1"/>
          <p:nvPr/>
        </p:nvSpPr>
        <p:spPr>
          <a:xfrm>
            <a:off x="2834662" y="5438001"/>
            <a:ext cx="1454244" cy="276999"/>
          </a:xfrm>
          <a:prstGeom prst="rect">
            <a:avLst/>
          </a:prstGeom>
          <a:noFill/>
        </p:spPr>
        <p:txBody>
          <a:bodyPr wrap="none" rtlCol="0">
            <a:spAutoFit/>
          </a:bodyPr>
          <a:lstStyle/>
          <a:p>
            <a:r>
              <a:rPr lang="en-US" sz="1200" dirty="0" smtClean="0">
                <a:latin typeface="Montserrat"/>
                <a:cs typeface="Montserrat"/>
              </a:rPr>
              <a:t>Locational Value</a:t>
            </a:r>
            <a:endParaRPr lang="en-US" sz="1200" dirty="0">
              <a:latin typeface="Montserrat"/>
              <a:cs typeface="Montserrat"/>
            </a:endParaRPr>
          </a:p>
        </p:txBody>
      </p:sp>
      <p:sp>
        <p:nvSpPr>
          <p:cNvPr id="25" name="Left Brace 24"/>
          <p:cNvSpPr/>
          <p:nvPr/>
        </p:nvSpPr>
        <p:spPr>
          <a:xfrm rot="16200000">
            <a:off x="3616325" y="2606675"/>
            <a:ext cx="330200" cy="5314950"/>
          </a:xfrm>
          <a:prstGeom prst="leftBrace">
            <a:avLst/>
          </a:prstGeom>
          <a:ln>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e 25"/>
          <p:cNvSpPr/>
          <p:nvPr/>
        </p:nvSpPr>
        <p:spPr>
          <a:xfrm rot="16200000">
            <a:off x="7448550" y="4114800"/>
            <a:ext cx="330200" cy="2298700"/>
          </a:xfrm>
          <a:prstGeom prst="leftBrace">
            <a:avLst/>
          </a:prstGeom>
          <a:ln>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8697797" y="5345668"/>
            <a:ext cx="415498" cy="369332"/>
          </a:xfrm>
          <a:prstGeom prst="rect">
            <a:avLst/>
          </a:prstGeom>
          <a:noFill/>
        </p:spPr>
        <p:txBody>
          <a:bodyPr wrap="none" rtlCol="0">
            <a:spAutoFit/>
          </a:bodyPr>
          <a:lstStyle/>
          <a:p>
            <a:r>
              <a:rPr lang="en-US" dirty="0" smtClean="0">
                <a:solidFill>
                  <a:srgbClr val="1D1F21"/>
                </a:solidFill>
                <a:latin typeface="Montserrat"/>
                <a:cs typeface="Montserrat"/>
              </a:rPr>
              <a:t>14</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3522407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09-27 at 10.48.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8900"/>
          </a:xfrm>
          <a:prstGeom prst="rect">
            <a:avLst/>
          </a:prstGeom>
        </p:spPr>
      </p:pic>
      <p:sp>
        <p:nvSpPr>
          <p:cNvPr id="33" name="TextBox 32"/>
          <p:cNvSpPr txBox="1"/>
          <p:nvPr/>
        </p:nvSpPr>
        <p:spPr>
          <a:xfrm>
            <a:off x="8870002" y="5345668"/>
            <a:ext cx="273998" cy="369332"/>
          </a:xfrm>
          <a:prstGeom prst="rect">
            <a:avLst/>
          </a:prstGeom>
          <a:noFill/>
        </p:spPr>
        <p:txBody>
          <a:bodyPr wrap="none" rtlCol="0">
            <a:spAutoFit/>
          </a:bodyPr>
          <a:lstStyle/>
          <a:p>
            <a:r>
              <a:rPr lang="en-US" dirty="0" smtClean="0">
                <a:latin typeface="Montserrat"/>
                <a:cs typeface="Montserrat"/>
              </a:rPr>
              <a:t>1</a:t>
            </a:r>
            <a:endParaRPr lang="en-US" dirty="0">
              <a:latin typeface="Montserrat"/>
              <a:cs typeface="Montserrat"/>
            </a:endParaRPr>
          </a:p>
        </p:txBody>
      </p:sp>
      <p:sp>
        <p:nvSpPr>
          <p:cNvPr id="13" name="Title 1"/>
          <p:cNvSpPr>
            <a:spLocks noGrp="1"/>
          </p:cNvSpPr>
          <p:nvPr>
            <p:ph type="ctrTitle"/>
          </p:nvPr>
        </p:nvSpPr>
        <p:spPr>
          <a:xfrm>
            <a:off x="1638300" y="0"/>
            <a:ext cx="7505700" cy="635000"/>
          </a:xfrm>
          <a:solidFill>
            <a:srgbClr val="1D1F21"/>
          </a:solidFill>
        </p:spPr>
        <p:txBody>
          <a:bodyPr anchor="ctr">
            <a:normAutofit/>
          </a:bodyPr>
          <a:lstStyle/>
          <a:p>
            <a:r>
              <a:rPr lang="en-US" sz="1800" dirty="0">
                <a:solidFill>
                  <a:srgbClr val="FFFFFF"/>
                </a:solidFill>
                <a:latin typeface="Montserrat"/>
                <a:cs typeface="Montserrat"/>
              </a:rPr>
              <a:t>http://</a:t>
            </a:r>
            <a:r>
              <a:rPr lang="en-US" sz="1800" dirty="0" err="1">
                <a:solidFill>
                  <a:srgbClr val="FFFFFF"/>
                </a:solidFill>
                <a:latin typeface="Montserrat"/>
                <a:cs typeface="Montserrat"/>
              </a:rPr>
              <a:t>energy.mit.edu</a:t>
            </a:r>
            <a:r>
              <a:rPr lang="en-US" sz="1800" dirty="0">
                <a:solidFill>
                  <a:srgbClr val="FFFFFF"/>
                </a:solidFill>
                <a:latin typeface="Montserrat"/>
                <a:cs typeface="Montserrat"/>
              </a:rPr>
              <a:t>/research/utility-future-study/</a:t>
            </a:r>
          </a:p>
        </p:txBody>
      </p:sp>
      <p:sp>
        <p:nvSpPr>
          <p:cNvPr id="25" name="Title 1"/>
          <p:cNvSpPr txBox="1">
            <a:spLocks/>
          </p:cNvSpPr>
          <p:nvPr/>
        </p:nvSpPr>
        <p:spPr>
          <a:xfrm>
            <a:off x="0" y="5080000"/>
            <a:ext cx="9144000" cy="635000"/>
          </a:xfrm>
          <a:prstGeom prst="rect">
            <a:avLst/>
          </a:prstGeom>
          <a:solidFill>
            <a:srgbClr val="020A0D"/>
          </a:solidFill>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bg1"/>
                </a:solidFill>
                <a:latin typeface="Montserrat"/>
                <a:cs typeface="Montserrat"/>
              </a:rPr>
              <a:t>Understanding how distributed energy resources are changing </a:t>
            </a:r>
            <a:r>
              <a:rPr lang="en-US" sz="1800" dirty="0" smtClean="0">
                <a:solidFill>
                  <a:schemeClr val="bg1"/>
                </a:solidFill>
                <a:latin typeface="Montserrat"/>
                <a:cs typeface="Montserrat"/>
              </a:rPr>
              <a:t/>
            </a:r>
            <a:br>
              <a:rPr lang="en-US" sz="1800" dirty="0" smtClean="0">
                <a:solidFill>
                  <a:schemeClr val="bg1"/>
                </a:solidFill>
                <a:latin typeface="Montserrat"/>
                <a:cs typeface="Montserrat"/>
              </a:rPr>
            </a:br>
            <a:r>
              <a:rPr lang="en-US" sz="1800" dirty="0" smtClean="0">
                <a:solidFill>
                  <a:schemeClr val="bg1"/>
                </a:solidFill>
                <a:latin typeface="Montserrat"/>
                <a:cs typeface="Montserrat"/>
              </a:rPr>
              <a:t>the </a:t>
            </a:r>
            <a:r>
              <a:rPr lang="en-US" sz="1800" dirty="0">
                <a:solidFill>
                  <a:schemeClr val="bg1"/>
                </a:solidFill>
                <a:latin typeface="Montserrat"/>
                <a:cs typeface="Montserrat"/>
              </a:rPr>
              <a:t>provision of electricity </a:t>
            </a:r>
            <a:r>
              <a:rPr lang="en-US" sz="1800" dirty="0" smtClean="0">
                <a:solidFill>
                  <a:schemeClr val="bg1"/>
                </a:solidFill>
                <a:latin typeface="Montserrat"/>
                <a:cs typeface="Montserrat"/>
              </a:rPr>
              <a:t>services</a:t>
            </a:r>
            <a:endParaRPr lang="en-US" sz="1800" dirty="0">
              <a:solidFill>
                <a:srgbClr val="FFFFFF"/>
              </a:solidFill>
              <a:latin typeface="Montserrat"/>
              <a:cs typeface="Montserrat"/>
            </a:endParaRPr>
          </a:p>
        </p:txBody>
      </p:sp>
    </p:spTree>
    <p:extLst>
      <p:ext uri="{BB962C8B-B14F-4D97-AF65-F5344CB8AC3E}">
        <p14:creationId xmlns:p14="http://schemas.microsoft.com/office/powerpoint/2010/main" val="288529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24116339"/>
              </p:ext>
            </p:extLst>
          </p:nvPr>
        </p:nvGraphicFramePr>
        <p:xfrm>
          <a:off x="0" y="711200"/>
          <a:ext cx="8890000" cy="49149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625600" y="45974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5. ECONOMIES OF SCALE STILL MATTER</a:t>
            </a:r>
            <a:endParaRPr lang="en-US" sz="2000" spc="50" dirty="0">
              <a:latin typeface="Montserrat"/>
              <a:cs typeface="Montserrat"/>
            </a:endParaRPr>
          </a:p>
        </p:txBody>
      </p:sp>
      <p:cxnSp>
        <p:nvCxnSpPr>
          <p:cNvPr id="18" name="Straight Connector 17"/>
          <p:cNvCxnSpPr/>
          <p:nvPr/>
        </p:nvCxnSpPr>
        <p:spPr>
          <a:xfrm>
            <a:off x="2387600" y="4546600"/>
            <a:ext cx="7874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62300" y="4533900"/>
            <a:ext cx="12319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381500" y="4521200"/>
            <a:ext cx="1524000" cy="0"/>
          </a:xfrm>
          <a:prstGeom prst="line">
            <a:avLst/>
          </a:prstGeom>
          <a:ln>
            <a:solidFill>
              <a:srgbClr val="16304D"/>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2562" y="5438001"/>
            <a:ext cx="2492990" cy="276999"/>
          </a:xfrm>
          <a:prstGeom prst="rect">
            <a:avLst/>
          </a:prstGeom>
          <a:noFill/>
        </p:spPr>
        <p:txBody>
          <a:bodyPr wrap="none" rtlCol="0">
            <a:spAutoFit/>
          </a:bodyPr>
          <a:lstStyle/>
          <a:p>
            <a:r>
              <a:rPr lang="en-US" sz="1200" dirty="0" smtClean="0">
                <a:latin typeface="Montserrat"/>
                <a:cs typeface="Montserrat"/>
              </a:rPr>
              <a:t>Distributed Opportunity Costs</a:t>
            </a:r>
            <a:endParaRPr lang="en-US" sz="1200" dirty="0">
              <a:latin typeface="Montserrat"/>
              <a:cs typeface="Montserrat"/>
            </a:endParaRPr>
          </a:p>
        </p:txBody>
      </p:sp>
      <p:sp>
        <p:nvSpPr>
          <p:cNvPr id="24" name="TextBox 23"/>
          <p:cNvSpPr txBox="1"/>
          <p:nvPr/>
        </p:nvSpPr>
        <p:spPr>
          <a:xfrm>
            <a:off x="2834662" y="5438001"/>
            <a:ext cx="1454244" cy="276999"/>
          </a:xfrm>
          <a:prstGeom prst="rect">
            <a:avLst/>
          </a:prstGeom>
          <a:noFill/>
        </p:spPr>
        <p:txBody>
          <a:bodyPr wrap="none" rtlCol="0">
            <a:spAutoFit/>
          </a:bodyPr>
          <a:lstStyle/>
          <a:p>
            <a:r>
              <a:rPr lang="en-US" sz="1200" dirty="0" smtClean="0">
                <a:latin typeface="Montserrat"/>
                <a:cs typeface="Montserrat"/>
              </a:rPr>
              <a:t>Locational Value</a:t>
            </a:r>
            <a:endParaRPr lang="en-US" sz="1200" dirty="0">
              <a:latin typeface="Montserrat"/>
              <a:cs typeface="Montserrat"/>
            </a:endParaRPr>
          </a:p>
        </p:txBody>
      </p:sp>
      <p:sp>
        <p:nvSpPr>
          <p:cNvPr id="25" name="Left Brace 24"/>
          <p:cNvSpPr/>
          <p:nvPr/>
        </p:nvSpPr>
        <p:spPr>
          <a:xfrm rot="16200000">
            <a:off x="3616325" y="2606675"/>
            <a:ext cx="330200" cy="5314950"/>
          </a:xfrm>
          <a:prstGeom prst="leftBrace">
            <a:avLst/>
          </a:prstGeom>
          <a:ln>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e 25"/>
          <p:cNvSpPr/>
          <p:nvPr/>
        </p:nvSpPr>
        <p:spPr>
          <a:xfrm rot="16200000">
            <a:off x="7448550" y="4114800"/>
            <a:ext cx="330200" cy="2298700"/>
          </a:xfrm>
          <a:prstGeom prst="leftBrace">
            <a:avLst/>
          </a:prstGeom>
          <a:ln>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8697797" y="5345668"/>
            <a:ext cx="407188" cy="369332"/>
          </a:xfrm>
          <a:prstGeom prst="rect">
            <a:avLst/>
          </a:prstGeom>
          <a:noFill/>
        </p:spPr>
        <p:txBody>
          <a:bodyPr wrap="none" rtlCol="0">
            <a:spAutoFit/>
          </a:bodyPr>
          <a:lstStyle/>
          <a:p>
            <a:r>
              <a:rPr lang="en-US" dirty="0" smtClean="0">
                <a:solidFill>
                  <a:srgbClr val="1D1F21"/>
                </a:solidFill>
                <a:latin typeface="Montserrat"/>
                <a:cs typeface="Montserrat"/>
              </a:rPr>
              <a:t>15</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3833685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6. COST-REFLECTIVE PRICES AND CHARGES NEEDED</a:t>
            </a:r>
            <a:endParaRPr lang="en-US" sz="2000" spc="50" dirty="0">
              <a:latin typeface="Montserrat"/>
              <a:cs typeface="Montserrat"/>
            </a:endParaRPr>
          </a:p>
        </p:txBody>
      </p:sp>
      <p:sp>
        <p:nvSpPr>
          <p:cNvPr id="5" name="Rounded Rectangle 4"/>
          <p:cNvSpPr/>
          <p:nvPr/>
        </p:nvSpPr>
        <p:spPr>
          <a:xfrm>
            <a:off x="406400" y="995778"/>
            <a:ext cx="8242300" cy="4173122"/>
          </a:xfrm>
          <a:prstGeom prst="roundRect">
            <a:avLst>
              <a:gd name="adj" fmla="val 15819"/>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685800" indent="-393700">
              <a:lnSpc>
                <a:spcPts val="3740"/>
              </a:lnSpc>
              <a:spcAft>
                <a:spcPts val="1200"/>
              </a:spcAft>
              <a:tabLst>
                <a:tab pos="685800" algn="l"/>
              </a:tabLst>
            </a:pPr>
            <a:r>
              <a:rPr lang="en-US" sz="2200" dirty="0">
                <a:latin typeface="Montserrat Light"/>
                <a:cs typeface="Montserrat Light"/>
              </a:rPr>
              <a:t>	</a:t>
            </a:r>
            <a:r>
              <a:rPr lang="en-US" sz="2200" dirty="0" smtClean="0">
                <a:latin typeface="Montserrat Light"/>
                <a:cs typeface="Montserrat Light"/>
              </a:rPr>
              <a:t>To </a:t>
            </a:r>
            <a:r>
              <a:rPr lang="en-US" sz="2200" dirty="0">
                <a:latin typeface="Montserrat Light"/>
                <a:cs typeface="Montserrat Light"/>
              </a:rPr>
              <a:t>unlock the </a:t>
            </a:r>
            <a:r>
              <a:rPr lang="en-US" sz="2200" dirty="0" smtClean="0">
                <a:latin typeface="Montserrat Light"/>
                <a:cs typeface="Montserrat Light"/>
              </a:rPr>
              <a:t>full value </a:t>
            </a:r>
            <a:r>
              <a:rPr lang="en-US" sz="2200" dirty="0">
                <a:latin typeface="Montserrat Light"/>
                <a:cs typeface="Montserrat Light"/>
              </a:rPr>
              <a:t>of </a:t>
            </a:r>
            <a:r>
              <a:rPr lang="en-US" sz="2200" dirty="0" smtClean="0">
                <a:latin typeface="Montserrat Light"/>
                <a:cs typeface="Montserrat Light"/>
              </a:rPr>
              <a:t>DERs and put all resources on a level playing field, </a:t>
            </a:r>
            <a:r>
              <a:rPr lang="en-US" sz="2200" dirty="0">
                <a:latin typeface="Montserrat Light"/>
                <a:cs typeface="Montserrat Light"/>
              </a:rPr>
              <a:t>electricity </a:t>
            </a:r>
            <a:r>
              <a:rPr lang="en-US" sz="2200" dirty="0" smtClean="0">
                <a:latin typeface="Montserrat Light"/>
                <a:cs typeface="Montserrat Light"/>
              </a:rPr>
              <a:t>prices, charges, and </a:t>
            </a:r>
            <a:r>
              <a:rPr lang="en-US" sz="2200" dirty="0">
                <a:latin typeface="Montserrat Light"/>
                <a:cs typeface="Montserrat Light"/>
              </a:rPr>
              <a:t>other incentives </a:t>
            </a:r>
            <a:r>
              <a:rPr lang="en-US" sz="2200" dirty="0" smtClean="0">
                <a:latin typeface="Montserrat Light"/>
                <a:cs typeface="Montserrat Light"/>
              </a:rPr>
              <a:t>need </a:t>
            </a:r>
            <a:r>
              <a:rPr lang="en-US" sz="2200" dirty="0">
                <a:latin typeface="Montserrat Light"/>
                <a:cs typeface="Montserrat Light"/>
              </a:rPr>
              <a:t>to become much more </a:t>
            </a:r>
            <a:r>
              <a:rPr lang="en-US" sz="2200" dirty="0" smtClean="0">
                <a:latin typeface="Montserrat Light"/>
                <a:cs typeface="Montserrat Light"/>
              </a:rPr>
              <a:t>sophisticated, capturing the marginal locational value of DERs with sufficient temporal and locational granularity. </a:t>
            </a:r>
          </a:p>
        </p:txBody>
      </p:sp>
      <p:sp>
        <p:nvSpPr>
          <p:cNvPr id="7" name="TextBox 6"/>
          <p:cNvSpPr txBox="1"/>
          <p:nvPr/>
        </p:nvSpPr>
        <p:spPr>
          <a:xfrm>
            <a:off x="8697797" y="5345668"/>
            <a:ext cx="415960" cy="369332"/>
          </a:xfrm>
          <a:prstGeom prst="rect">
            <a:avLst/>
          </a:prstGeom>
          <a:noFill/>
        </p:spPr>
        <p:txBody>
          <a:bodyPr wrap="none" rtlCol="0">
            <a:spAutoFit/>
          </a:bodyPr>
          <a:lstStyle/>
          <a:p>
            <a:r>
              <a:rPr lang="en-US" dirty="0" smtClean="0">
                <a:solidFill>
                  <a:srgbClr val="1D1F21"/>
                </a:solidFill>
                <a:latin typeface="Montserrat"/>
                <a:cs typeface="Montserrat"/>
              </a:rPr>
              <a:t>16</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3396165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6. COST-REFLECTIVE PRICES AND CHARGES NEEDED</a:t>
            </a:r>
            <a:endParaRPr lang="en-US" sz="2000" spc="50" dirty="0">
              <a:latin typeface="Montserrat"/>
              <a:cs typeface="Montserrat"/>
            </a:endParaRPr>
          </a:p>
        </p:txBody>
      </p:sp>
      <p:sp>
        <p:nvSpPr>
          <p:cNvPr id="6" name="Rectangle 5"/>
          <p:cNvSpPr/>
          <p:nvPr/>
        </p:nvSpPr>
        <p:spPr>
          <a:xfrm>
            <a:off x="0" y="839284"/>
            <a:ext cx="8966200" cy="1968060"/>
          </a:xfrm>
          <a:prstGeom prst="rect">
            <a:avLst/>
          </a:prstGeom>
        </p:spPr>
        <p:txBody>
          <a:bodyPr wrap="square">
            <a:spAutoFit/>
          </a:bodyPr>
          <a:lstStyle/>
          <a:p>
            <a:pPr marL="685800" indent="-342900">
              <a:lnSpc>
                <a:spcPts val="2240"/>
              </a:lnSpc>
              <a:spcAft>
                <a:spcPts val="1200"/>
              </a:spcAft>
              <a:buFontTx/>
              <a:buAutoNum type="arabicParenBoth"/>
            </a:pPr>
            <a:r>
              <a:rPr lang="en-US" dirty="0" smtClean="0">
                <a:solidFill>
                  <a:srgbClr val="1D1F21"/>
                </a:solidFill>
                <a:latin typeface="Montserrat"/>
                <a:cs typeface="Montserrat"/>
              </a:rPr>
              <a:t>Granularity matters</a:t>
            </a:r>
            <a:r>
              <a:rPr lang="en-US" dirty="0">
                <a:solidFill>
                  <a:srgbClr val="1D1F21"/>
                </a:solidFill>
                <a:latin typeface="Montserrat"/>
                <a:cs typeface="Montserrat"/>
              </a:rPr>
              <a:t>: </a:t>
            </a:r>
            <a:endParaRPr lang="en-US" dirty="0" smtClean="0">
              <a:solidFill>
                <a:srgbClr val="1D1F21"/>
              </a:solidFill>
              <a:latin typeface="Montserrat"/>
              <a:cs typeface="Montserrat"/>
            </a:endParaRPr>
          </a:p>
          <a:p>
            <a:pPr marL="342900">
              <a:lnSpc>
                <a:spcPts val="2240"/>
              </a:lnSpc>
              <a:spcAft>
                <a:spcPts val="2400"/>
              </a:spcAft>
            </a:pPr>
            <a:r>
              <a:rPr lang="en-US" dirty="0" smtClean="0">
                <a:solidFill>
                  <a:srgbClr val="1D1F21"/>
                </a:solidFill>
                <a:latin typeface="Montserrat"/>
                <a:cs typeface="Montserrat"/>
              </a:rPr>
              <a:t>Prices and regulated charges for electricity services can vary significantly at different times and in different locations in the grid. Progressively improving the temporal and locational granularity of prices and charges can deliver increased efficiency, although these benefits must be balanced against the costs and complexity of implementation.</a:t>
            </a:r>
            <a:endParaRPr lang="en-US" dirty="0">
              <a:solidFill>
                <a:srgbClr val="1D1F21"/>
              </a:solidFill>
              <a:latin typeface="Montserrat"/>
              <a:cs typeface="Montserrat"/>
            </a:endParaRPr>
          </a:p>
        </p:txBody>
      </p:sp>
      <p:graphicFrame>
        <p:nvGraphicFramePr>
          <p:cNvPr id="2" name="Diagram 1"/>
          <p:cNvGraphicFramePr/>
          <p:nvPr>
            <p:extLst>
              <p:ext uri="{D42A27DB-BD31-4B8C-83A1-F6EECF244321}">
                <p14:modId xmlns:p14="http://schemas.microsoft.com/office/powerpoint/2010/main" val="1197765151"/>
              </p:ext>
            </p:extLst>
          </p:nvPr>
        </p:nvGraphicFramePr>
        <p:xfrm>
          <a:off x="457200" y="2946400"/>
          <a:ext cx="8305800" cy="265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44500" y="3200400"/>
            <a:ext cx="4634602" cy="307777"/>
          </a:xfrm>
          <a:prstGeom prst="rect">
            <a:avLst/>
          </a:prstGeom>
          <a:noFill/>
        </p:spPr>
        <p:txBody>
          <a:bodyPr wrap="none" rtlCol="0">
            <a:spAutoFit/>
          </a:bodyPr>
          <a:lstStyle/>
          <a:p>
            <a:r>
              <a:rPr lang="en-US" sz="1400" dirty="0" smtClean="0">
                <a:latin typeface="Montserrat"/>
                <a:cs typeface="Montserrat"/>
              </a:rPr>
              <a:t>Options for increasing granularity of energy prices</a:t>
            </a:r>
            <a:endParaRPr lang="en-US" sz="1400" dirty="0">
              <a:latin typeface="Montserrat"/>
              <a:cs typeface="Montserrat"/>
            </a:endParaRPr>
          </a:p>
        </p:txBody>
      </p:sp>
      <p:sp>
        <p:nvSpPr>
          <p:cNvPr id="8" name="TextBox 7"/>
          <p:cNvSpPr txBox="1"/>
          <p:nvPr/>
        </p:nvSpPr>
        <p:spPr>
          <a:xfrm>
            <a:off x="8697797" y="5345668"/>
            <a:ext cx="415498" cy="369332"/>
          </a:xfrm>
          <a:prstGeom prst="rect">
            <a:avLst/>
          </a:prstGeom>
          <a:noFill/>
        </p:spPr>
        <p:txBody>
          <a:bodyPr wrap="none" rtlCol="0">
            <a:spAutoFit/>
          </a:bodyPr>
          <a:lstStyle/>
          <a:p>
            <a:r>
              <a:rPr lang="en-US" dirty="0" smtClean="0">
                <a:solidFill>
                  <a:srgbClr val="1D1F21"/>
                </a:solidFill>
                <a:latin typeface="Montserrat"/>
                <a:cs typeface="Montserrat"/>
              </a:rPr>
              <a:t>17</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3189995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6. COST-REFLECTIVE PRICES AND CHARGES NEEDED</a:t>
            </a:r>
            <a:endParaRPr lang="en-US" sz="2000" spc="50" dirty="0">
              <a:latin typeface="Montserrat"/>
              <a:cs typeface="Montserrat"/>
            </a:endParaRPr>
          </a:p>
        </p:txBody>
      </p:sp>
      <p:sp>
        <p:nvSpPr>
          <p:cNvPr id="6" name="Rectangle 5"/>
          <p:cNvSpPr/>
          <p:nvPr/>
        </p:nvSpPr>
        <p:spPr>
          <a:xfrm>
            <a:off x="0" y="839284"/>
            <a:ext cx="8966200" cy="1680802"/>
          </a:xfrm>
          <a:prstGeom prst="rect">
            <a:avLst/>
          </a:prstGeom>
        </p:spPr>
        <p:txBody>
          <a:bodyPr wrap="square">
            <a:spAutoFit/>
          </a:bodyPr>
          <a:lstStyle/>
          <a:p>
            <a:pPr marL="342900">
              <a:lnSpc>
                <a:spcPts val="2240"/>
              </a:lnSpc>
              <a:spcAft>
                <a:spcPts val="1200"/>
              </a:spcAft>
            </a:pPr>
            <a:r>
              <a:rPr lang="en-US" dirty="0" smtClean="0">
                <a:solidFill>
                  <a:srgbClr val="1D1F21"/>
                </a:solidFill>
                <a:latin typeface="Montserrat"/>
                <a:cs typeface="Montserrat"/>
              </a:rPr>
              <a:t>(2) Price the peaks for all network users: </a:t>
            </a:r>
          </a:p>
          <a:p>
            <a:pPr marL="342900">
              <a:lnSpc>
                <a:spcPts val="2240"/>
              </a:lnSpc>
              <a:spcAft>
                <a:spcPts val="2400"/>
              </a:spcAft>
            </a:pPr>
            <a:r>
              <a:rPr lang="en-US" dirty="0">
                <a:solidFill>
                  <a:srgbClr val="1D1F21"/>
                </a:solidFill>
                <a:latin typeface="Montserrat"/>
                <a:cs typeface="Montserrat"/>
              </a:rPr>
              <a:t>Peak-coincident capacity charges that reflect a users’ contribution to network use at times of peak demand and injection, as well as scarcity-coincident generating capacity charges, can unlock flexible demand and distributed resources and enable significant price savings. </a:t>
            </a:r>
          </a:p>
        </p:txBody>
      </p:sp>
      <p:graphicFrame>
        <p:nvGraphicFramePr>
          <p:cNvPr id="7" name="Chart 6"/>
          <p:cNvGraphicFramePr/>
          <p:nvPr>
            <p:extLst>
              <p:ext uri="{D42A27DB-BD31-4B8C-83A1-F6EECF244321}">
                <p14:modId xmlns:p14="http://schemas.microsoft.com/office/powerpoint/2010/main" val="148744903"/>
              </p:ext>
            </p:extLst>
          </p:nvPr>
        </p:nvGraphicFramePr>
        <p:xfrm>
          <a:off x="500465" y="2641600"/>
          <a:ext cx="7894491" cy="3073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697797" y="5345668"/>
            <a:ext cx="415498" cy="369332"/>
          </a:xfrm>
          <a:prstGeom prst="rect">
            <a:avLst/>
          </a:prstGeom>
          <a:noFill/>
        </p:spPr>
        <p:txBody>
          <a:bodyPr wrap="none" rtlCol="0">
            <a:spAutoFit/>
          </a:bodyPr>
          <a:lstStyle/>
          <a:p>
            <a:r>
              <a:rPr lang="en-US" dirty="0" smtClean="0">
                <a:solidFill>
                  <a:srgbClr val="1D1F21"/>
                </a:solidFill>
                <a:latin typeface="Montserrat"/>
                <a:cs typeface="Montserrat"/>
              </a:rPr>
              <a:t>18</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1239256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6. COST-REFLECTIVE PRICES AND CHARGES NEEDED</a:t>
            </a:r>
            <a:endParaRPr lang="en-US" sz="2000" spc="50" dirty="0">
              <a:latin typeface="Montserrat"/>
              <a:cs typeface="Montserrat"/>
            </a:endParaRPr>
          </a:p>
        </p:txBody>
      </p:sp>
      <p:sp>
        <p:nvSpPr>
          <p:cNvPr id="6" name="Rectangle 5"/>
          <p:cNvSpPr/>
          <p:nvPr/>
        </p:nvSpPr>
        <p:spPr>
          <a:xfrm>
            <a:off x="0" y="839284"/>
            <a:ext cx="8966200" cy="2255319"/>
          </a:xfrm>
          <a:prstGeom prst="rect">
            <a:avLst/>
          </a:prstGeom>
        </p:spPr>
        <p:txBody>
          <a:bodyPr wrap="square">
            <a:spAutoFit/>
          </a:bodyPr>
          <a:lstStyle/>
          <a:p>
            <a:pPr marL="342900">
              <a:lnSpc>
                <a:spcPts val="2240"/>
              </a:lnSpc>
              <a:spcAft>
                <a:spcPts val="1200"/>
              </a:spcAft>
            </a:pPr>
            <a:r>
              <a:rPr lang="en-US" dirty="0" smtClean="0">
                <a:solidFill>
                  <a:srgbClr val="1D1F21"/>
                </a:solidFill>
                <a:latin typeface="Montserrat"/>
                <a:cs typeface="Montserrat"/>
              </a:rPr>
              <a:t>(3) Avoid distortions from charges to collect residual network costs and costs of public purpose programs or policies: </a:t>
            </a:r>
          </a:p>
          <a:p>
            <a:pPr marL="342900">
              <a:lnSpc>
                <a:spcPts val="2240"/>
              </a:lnSpc>
              <a:spcAft>
                <a:spcPts val="2400"/>
              </a:spcAft>
            </a:pPr>
            <a:r>
              <a:rPr lang="en-US" dirty="0">
                <a:solidFill>
                  <a:srgbClr val="1D1F21"/>
                </a:solidFill>
                <a:latin typeface="Montserrat"/>
                <a:cs typeface="Montserrat"/>
              </a:rPr>
              <a:t>Charges to recover these costs should be minimally distortive. Customer fixed charges are a good option, but regulators must be wary of the possibility of “grid defection” if fixed charges become too high. This may suggest  an upper limit on the sum of these costs that can be collected in electricity tariffs.  </a:t>
            </a:r>
          </a:p>
        </p:txBody>
      </p:sp>
      <p:pic>
        <p:nvPicPr>
          <p:cNvPr id="9" name="Picture 8"/>
          <p:cNvPicPr>
            <a:picLocks/>
          </p:cNvPicPr>
          <p:nvPr/>
        </p:nvPicPr>
        <p:blipFill rotWithShape="1">
          <a:blip r:embed="rId3"/>
          <a:srcRect l="706" t="5714" r="3468" b="5713"/>
          <a:stretch/>
        </p:blipFill>
        <p:spPr>
          <a:xfrm>
            <a:off x="1752601" y="3563604"/>
            <a:ext cx="2476500" cy="1732296"/>
          </a:xfrm>
          <a:prstGeom prst="rect">
            <a:avLst/>
          </a:prstGeom>
          <a:ln>
            <a:noFill/>
          </a:ln>
        </p:spPr>
      </p:pic>
      <p:pic>
        <p:nvPicPr>
          <p:cNvPr id="10" name="Picture 9"/>
          <p:cNvPicPr>
            <a:picLocks/>
          </p:cNvPicPr>
          <p:nvPr/>
        </p:nvPicPr>
        <p:blipFill>
          <a:blip r:embed="rId4"/>
          <a:stretch>
            <a:fillRect/>
          </a:stretch>
        </p:blipFill>
        <p:spPr>
          <a:xfrm>
            <a:off x="4927599" y="3576304"/>
            <a:ext cx="2468880" cy="1737360"/>
          </a:xfrm>
          <a:prstGeom prst="rect">
            <a:avLst/>
          </a:prstGeom>
        </p:spPr>
      </p:pic>
      <p:sp>
        <p:nvSpPr>
          <p:cNvPr id="11" name="TextBox 10"/>
          <p:cNvSpPr txBox="1"/>
          <p:nvPr/>
        </p:nvSpPr>
        <p:spPr>
          <a:xfrm>
            <a:off x="8697797" y="5345668"/>
            <a:ext cx="415960" cy="369332"/>
          </a:xfrm>
          <a:prstGeom prst="rect">
            <a:avLst/>
          </a:prstGeom>
          <a:noFill/>
        </p:spPr>
        <p:txBody>
          <a:bodyPr wrap="none" rtlCol="0">
            <a:spAutoFit/>
          </a:bodyPr>
          <a:lstStyle/>
          <a:p>
            <a:r>
              <a:rPr lang="en-US" dirty="0" smtClean="0">
                <a:solidFill>
                  <a:srgbClr val="1D1F21"/>
                </a:solidFill>
                <a:latin typeface="Montserrat"/>
                <a:cs typeface="Montserrat"/>
              </a:rPr>
              <a:t>19</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135829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27 at 10.48.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8900"/>
          </a:xfrm>
          <a:prstGeom prst="rect">
            <a:avLst/>
          </a:prstGeom>
        </p:spPr>
      </p:pic>
      <p:sp>
        <p:nvSpPr>
          <p:cNvPr id="33" name="TextBox 32"/>
          <p:cNvSpPr txBox="1"/>
          <p:nvPr/>
        </p:nvSpPr>
        <p:spPr>
          <a:xfrm>
            <a:off x="8870002" y="5345668"/>
            <a:ext cx="273998" cy="369332"/>
          </a:xfrm>
          <a:prstGeom prst="rect">
            <a:avLst/>
          </a:prstGeom>
          <a:noFill/>
        </p:spPr>
        <p:txBody>
          <a:bodyPr wrap="none" rtlCol="0">
            <a:spAutoFit/>
          </a:bodyPr>
          <a:lstStyle/>
          <a:p>
            <a:r>
              <a:rPr lang="en-US" dirty="0" smtClean="0">
                <a:latin typeface="Montserrat"/>
                <a:cs typeface="Montserrat"/>
              </a:rPr>
              <a:t>1</a:t>
            </a:r>
            <a:endParaRPr lang="en-US" dirty="0">
              <a:latin typeface="Montserrat"/>
              <a:cs typeface="Montserrat"/>
            </a:endParaRPr>
          </a:p>
        </p:txBody>
      </p:sp>
      <p:sp>
        <p:nvSpPr>
          <p:cNvPr id="13" name="Title 1"/>
          <p:cNvSpPr>
            <a:spLocks noGrp="1"/>
          </p:cNvSpPr>
          <p:nvPr>
            <p:ph type="ctrTitle"/>
          </p:nvPr>
        </p:nvSpPr>
        <p:spPr>
          <a:xfrm>
            <a:off x="1638300" y="0"/>
            <a:ext cx="7505700" cy="635000"/>
          </a:xfrm>
          <a:solidFill>
            <a:srgbClr val="1D1F21"/>
          </a:solidFill>
        </p:spPr>
        <p:txBody>
          <a:bodyPr anchor="ctr">
            <a:normAutofit/>
          </a:bodyPr>
          <a:lstStyle/>
          <a:p>
            <a:r>
              <a:rPr lang="en-US" sz="1800" dirty="0">
                <a:solidFill>
                  <a:srgbClr val="FFFFFF"/>
                </a:solidFill>
                <a:latin typeface="Montserrat"/>
                <a:cs typeface="Montserrat"/>
              </a:rPr>
              <a:t>http://</a:t>
            </a:r>
            <a:r>
              <a:rPr lang="en-US" sz="1800" dirty="0" err="1">
                <a:solidFill>
                  <a:srgbClr val="FFFFFF"/>
                </a:solidFill>
                <a:latin typeface="Montserrat"/>
                <a:cs typeface="Montserrat"/>
              </a:rPr>
              <a:t>energy.mit.edu</a:t>
            </a:r>
            <a:r>
              <a:rPr lang="en-US" sz="1800" dirty="0">
                <a:solidFill>
                  <a:srgbClr val="FFFFFF"/>
                </a:solidFill>
                <a:latin typeface="Montserrat"/>
                <a:cs typeface="Montserrat"/>
              </a:rPr>
              <a:t>/research/utility-future-study/</a:t>
            </a:r>
          </a:p>
        </p:txBody>
      </p:sp>
      <p:sp>
        <p:nvSpPr>
          <p:cNvPr id="25" name="Title 1"/>
          <p:cNvSpPr txBox="1">
            <a:spLocks/>
          </p:cNvSpPr>
          <p:nvPr/>
        </p:nvSpPr>
        <p:spPr>
          <a:xfrm>
            <a:off x="0" y="5080000"/>
            <a:ext cx="9144000" cy="635000"/>
          </a:xfrm>
          <a:prstGeom prst="rect">
            <a:avLst/>
          </a:prstGeom>
          <a:solidFill>
            <a:srgbClr val="020A0D"/>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chemeClr val="bg1"/>
                </a:solidFill>
                <a:latin typeface="Montserrat"/>
                <a:cs typeface="Montserrat"/>
              </a:rPr>
              <a:t>Stay tuned, Q4 2016…</a:t>
            </a:r>
            <a:endParaRPr lang="en-US" sz="1800" dirty="0">
              <a:solidFill>
                <a:srgbClr val="FFFFFF"/>
              </a:solidFill>
              <a:latin typeface="Montserrat"/>
              <a:cs typeface="Montserrat"/>
            </a:endParaRPr>
          </a:p>
        </p:txBody>
      </p:sp>
    </p:spTree>
    <p:extLst>
      <p:ext uri="{BB962C8B-B14F-4D97-AF65-F5344CB8AC3E}">
        <p14:creationId xmlns:p14="http://schemas.microsoft.com/office/powerpoint/2010/main" val="3707433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sp>
        <p:nvSpPr>
          <p:cNvPr id="3" name="Rectangle 2"/>
          <p:cNvSpPr/>
          <p:nvPr/>
        </p:nvSpPr>
        <p:spPr>
          <a:xfrm>
            <a:off x="245104" y="3190372"/>
            <a:ext cx="8489464" cy="492443"/>
          </a:xfrm>
          <a:prstGeom prst="rect">
            <a:avLst/>
          </a:prstGeom>
        </p:spPr>
        <p:txBody>
          <a:bodyPr wrap="square">
            <a:spAutoFit/>
          </a:bodyPr>
          <a:lstStyle/>
          <a:p>
            <a:r>
              <a:rPr lang="en-US" sz="2600" dirty="0" smtClean="0">
                <a:solidFill>
                  <a:schemeClr val="bg1"/>
                </a:solidFill>
                <a:latin typeface="Montserrat Light"/>
                <a:cs typeface="Montserrat Light"/>
              </a:rPr>
              <a:t>Questions</a:t>
            </a:r>
            <a:endParaRPr lang="en-US" sz="2600" dirty="0">
              <a:latin typeface="Montserrat Light"/>
              <a:cs typeface="Montserrat Light"/>
            </a:endParaRPr>
          </a:p>
        </p:txBody>
      </p:sp>
      <p:cxnSp>
        <p:nvCxnSpPr>
          <p:cNvPr id="12" name="Straight Connector 11"/>
          <p:cNvCxnSpPr/>
          <p:nvPr/>
        </p:nvCxnSpPr>
        <p:spPr>
          <a:xfrm flipV="1">
            <a:off x="294572" y="3678542"/>
            <a:ext cx="8389196" cy="1114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3"/>
          <a:srcRect l="706" t="5714" r="3468" b="5713"/>
          <a:stretch/>
        </p:blipFill>
        <p:spPr>
          <a:xfrm>
            <a:off x="2124410" y="4110170"/>
            <a:ext cx="2322871" cy="1600200"/>
          </a:xfrm>
          <a:prstGeom prst="rect">
            <a:avLst/>
          </a:prstGeom>
          <a:ln>
            <a:noFill/>
          </a:ln>
        </p:spPr>
      </p:pic>
      <p:pic>
        <p:nvPicPr>
          <p:cNvPr id="17" name="Picture 16"/>
          <p:cNvPicPr>
            <a:picLocks noChangeAspect="1"/>
          </p:cNvPicPr>
          <p:nvPr/>
        </p:nvPicPr>
        <p:blipFill>
          <a:blip r:embed="rId4"/>
          <a:stretch>
            <a:fillRect/>
          </a:stretch>
        </p:blipFill>
        <p:spPr>
          <a:xfrm>
            <a:off x="0" y="4108610"/>
            <a:ext cx="2137666" cy="1600200"/>
          </a:xfrm>
          <a:prstGeom prst="rect">
            <a:avLst/>
          </a:prstGeom>
        </p:spPr>
      </p:pic>
      <p:pic>
        <p:nvPicPr>
          <p:cNvPr id="18" name="Picture 17"/>
          <p:cNvPicPr>
            <a:picLocks noChangeAspect="1"/>
          </p:cNvPicPr>
          <p:nvPr/>
        </p:nvPicPr>
        <p:blipFill>
          <a:blip r:embed="rId5"/>
          <a:stretch>
            <a:fillRect/>
          </a:stretch>
        </p:blipFill>
        <p:spPr>
          <a:xfrm>
            <a:off x="4436366" y="4104571"/>
            <a:ext cx="2182285" cy="1600200"/>
          </a:xfrm>
          <a:prstGeom prst="rect">
            <a:avLst/>
          </a:prstGeom>
        </p:spPr>
      </p:pic>
      <p:pic>
        <p:nvPicPr>
          <p:cNvPr id="19" name="Picture 18"/>
          <p:cNvPicPr>
            <a:picLocks noChangeAspect="1"/>
          </p:cNvPicPr>
          <p:nvPr/>
        </p:nvPicPr>
        <p:blipFill rotWithShape="1">
          <a:blip r:embed="rId6"/>
          <a:srcRect t="24256" b="33188"/>
          <a:stretch/>
        </p:blipFill>
        <p:spPr>
          <a:xfrm>
            <a:off x="6578600" y="5187758"/>
            <a:ext cx="2552700" cy="527242"/>
          </a:xfrm>
          <a:prstGeom prst="rect">
            <a:avLst/>
          </a:prstGeom>
        </p:spPr>
      </p:pic>
      <p:pic>
        <p:nvPicPr>
          <p:cNvPr id="20" name="Picture 19" descr="iStock_000024420331Medium.jpg"/>
          <p:cNvPicPr>
            <a:picLocks noChangeAspect="1"/>
          </p:cNvPicPr>
          <p:nvPr/>
        </p:nvPicPr>
        <p:blipFill rotWithShape="1">
          <a:blip r:embed="rId7">
            <a:alphaModFix amt="81000"/>
            <a:extLst>
              <a:ext uri="{28A0092B-C50C-407E-A947-70E740481C1C}">
                <a14:useLocalDpi xmlns:a14="http://schemas.microsoft.com/office/drawing/2010/main" val="0"/>
              </a:ext>
            </a:extLst>
          </a:blip>
          <a:srcRect l="426" t="1040" r="659" b="34129"/>
          <a:stretch/>
        </p:blipFill>
        <p:spPr>
          <a:xfrm>
            <a:off x="6578600" y="4105317"/>
            <a:ext cx="2552700" cy="1122425"/>
          </a:xfrm>
          <a:prstGeom prst="rect">
            <a:avLst/>
          </a:prstGeom>
          <a:ln>
            <a:noFill/>
          </a:ln>
        </p:spPr>
      </p:pic>
    </p:spTree>
    <p:extLst>
      <p:ext uri="{BB962C8B-B14F-4D97-AF65-F5344CB8AC3E}">
        <p14:creationId xmlns:p14="http://schemas.microsoft.com/office/powerpoint/2010/main" val="2961781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ounded Rectangle 27"/>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THE MIT ENERGY INITIATIVE UTILITY OF THE FUTURE TEAM</a:t>
            </a:r>
            <a:endParaRPr lang="en-US" sz="2000" spc="50" dirty="0">
              <a:latin typeface="Montserrat"/>
              <a:cs typeface="Montserrat"/>
            </a:endParaRPr>
          </a:p>
        </p:txBody>
      </p:sp>
      <p:sp>
        <p:nvSpPr>
          <p:cNvPr id="7" name="Rectangle 6"/>
          <p:cNvSpPr/>
          <p:nvPr/>
        </p:nvSpPr>
        <p:spPr>
          <a:xfrm>
            <a:off x="292100" y="834866"/>
            <a:ext cx="8369300" cy="4308872"/>
          </a:xfrm>
          <a:prstGeom prst="rect">
            <a:avLst/>
          </a:prstGeom>
        </p:spPr>
        <p:txBody>
          <a:bodyPr wrap="square" numCol="2">
            <a:spAutoFit/>
          </a:bodyPr>
          <a:lstStyle/>
          <a:p>
            <a:pPr>
              <a:spcBef>
                <a:spcPts val="1200"/>
              </a:spcBef>
            </a:pPr>
            <a:r>
              <a:rPr lang="en-US" sz="2400" dirty="0" smtClean="0">
                <a:solidFill>
                  <a:srgbClr val="16304D"/>
                </a:solidFill>
                <a:latin typeface="Calibri Light" panose="020F0302020204030204" pitchFamily="34" charset="0"/>
                <a:cs typeface="RotisSemiSerif55"/>
              </a:rPr>
              <a:t>Research Team</a:t>
            </a:r>
            <a:endParaRPr lang="en-US" sz="2400" dirty="0">
              <a:solidFill>
                <a:srgbClr val="16304D"/>
              </a:solidFill>
              <a:latin typeface="Calibri Light" panose="020F0302020204030204" pitchFamily="34" charset="0"/>
              <a:cs typeface="RotisSemiSerif55"/>
            </a:endParaRPr>
          </a:p>
          <a:p>
            <a:r>
              <a:rPr lang="en-US" dirty="0" err="1" smtClean="0">
                <a:solidFill>
                  <a:prstClr val="black"/>
                </a:solidFill>
                <a:latin typeface="Calibri Light" panose="020F0302020204030204" pitchFamily="34" charset="0"/>
              </a:rPr>
              <a:t>Ashwini</a:t>
            </a:r>
            <a:r>
              <a:rPr lang="en-US" dirty="0" smtClean="0">
                <a:solidFill>
                  <a:prstClr val="black"/>
                </a:solidFill>
                <a:latin typeface="Calibri Light" panose="020F0302020204030204" pitchFamily="34" charset="0"/>
              </a:rPr>
              <a:t> </a:t>
            </a:r>
            <a:r>
              <a:rPr lang="en-US" dirty="0" err="1">
                <a:solidFill>
                  <a:prstClr val="black"/>
                </a:solidFill>
                <a:latin typeface="Calibri Light" panose="020F0302020204030204" pitchFamily="34" charset="0"/>
              </a:rPr>
              <a:t>Bharatkumar</a:t>
            </a:r>
            <a:r>
              <a:rPr lang="en-US" dirty="0">
                <a:solidFill>
                  <a:prstClr val="black"/>
                </a:solidFill>
                <a:latin typeface="Calibri Light" panose="020F0302020204030204" pitchFamily="34" charset="0"/>
              </a:rPr>
              <a:t> (MIT)</a:t>
            </a:r>
          </a:p>
          <a:p>
            <a:r>
              <a:rPr lang="en-US" dirty="0" smtClean="0">
                <a:solidFill>
                  <a:prstClr val="black"/>
                </a:solidFill>
                <a:latin typeface="Calibri Light" panose="020F0302020204030204" pitchFamily="34" charset="0"/>
              </a:rPr>
              <a:t>Michael </a:t>
            </a:r>
            <a:r>
              <a:rPr lang="en-US" dirty="0" err="1" smtClean="0">
                <a:solidFill>
                  <a:prstClr val="black"/>
                </a:solidFill>
                <a:latin typeface="Calibri Light" panose="020F0302020204030204" pitchFamily="34" charset="0"/>
              </a:rPr>
              <a:t>Birk</a:t>
            </a:r>
            <a:r>
              <a:rPr lang="en-US" dirty="0" smtClean="0">
                <a:solidFill>
                  <a:prstClr val="black"/>
                </a:solidFill>
                <a:latin typeface="Calibri Light" panose="020F0302020204030204" pitchFamily="34" charset="0"/>
              </a:rPr>
              <a:t> (MIT)</a:t>
            </a:r>
          </a:p>
          <a:p>
            <a:r>
              <a:rPr lang="en-US" dirty="0" smtClean="0">
                <a:solidFill>
                  <a:prstClr val="black"/>
                </a:solidFill>
                <a:latin typeface="Calibri Light" panose="020F0302020204030204" pitchFamily="34" charset="0"/>
              </a:rPr>
              <a:t>Scott </a:t>
            </a:r>
            <a:r>
              <a:rPr lang="en-US" dirty="0">
                <a:solidFill>
                  <a:prstClr val="black"/>
                </a:solidFill>
                <a:latin typeface="Calibri Light" panose="020F0302020204030204" pitchFamily="34" charset="0"/>
              </a:rPr>
              <a:t>Burger (MIT)</a:t>
            </a:r>
          </a:p>
          <a:p>
            <a:r>
              <a:rPr lang="en-US" dirty="0" smtClean="0">
                <a:solidFill>
                  <a:prstClr val="black"/>
                </a:solidFill>
                <a:latin typeface="Calibri Light" panose="020F0302020204030204" pitchFamily="34" charset="0"/>
              </a:rPr>
              <a:t>Dr. José Pablo Chaves (</a:t>
            </a:r>
            <a:r>
              <a:rPr lang="en-US" dirty="0" err="1" smtClean="0">
                <a:solidFill>
                  <a:prstClr val="black"/>
                </a:solidFill>
                <a:latin typeface="Calibri Light" panose="020F0302020204030204" pitchFamily="34" charset="0"/>
              </a:rPr>
              <a:t>Comillas</a:t>
            </a:r>
            <a:r>
              <a:rPr lang="en-US" dirty="0" smtClean="0">
                <a:solidFill>
                  <a:prstClr val="black"/>
                </a:solidFill>
                <a:latin typeface="Calibri Light" panose="020F0302020204030204" pitchFamily="34" charset="0"/>
              </a:rPr>
              <a:t>)</a:t>
            </a:r>
          </a:p>
          <a:p>
            <a:r>
              <a:rPr lang="en-US" dirty="0" smtClean="0">
                <a:latin typeface="Calibri Light" panose="020F0302020204030204" pitchFamily="34" charset="0"/>
              </a:rPr>
              <a:t>Dr</a:t>
            </a:r>
            <a:r>
              <a:rPr lang="en-US" dirty="0">
                <a:latin typeface="Calibri Light" panose="020F0302020204030204" pitchFamily="34" charset="0"/>
              </a:rPr>
              <a:t>. Cyril </a:t>
            </a:r>
            <a:r>
              <a:rPr lang="en-US" dirty="0" err="1">
                <a:latin typeface="Calibri Light" panose="020F0302020204030204" pitchFamily="34" charset="0"/>
              </a:rPr>
              <a:t>Draffin</a:t>
            </a:r>
            <a:endParaRPr lang="en-US" dirty="0">
              <a:latin typeface="Calibri Light" panose="020F0302020204030204" pitchFamily="34" charset="0"/>
            </a:endParaRPr>
          </a:p>
          <a:p>
            <a:r>
              <a:rPr lang="en-US" dirty="0">
                <a:solidFill>
                  <a:prstClr val="black"/>
                </a:solidFill>
                <a:latin typeface="Calibri Light" panose="020F0302020204030204" pitchFamily="34" charset="0"/>
              </a:rPr>
              <a:t>Sam Huntington (MIT)</a:t>
            </a:r>
          </a:p>
          <a:p>
            <a:r>
              <a:rPr lang="en-US" dirty="0">
                <a:solidFill>
                  <a:prstClr val="black"/>
                </a:solidFill>
                <a:latin typeface="Calibri Light" panose="020F0302020204030204" pitchFamily="34" charset="0"/>
              </a:rPr>
              <a:t>Jesse Jenkins (MIT)</a:t>
            </a:r>
          </a:p>
          <a:p>
            <a:r>
              <a:rPr lang="en-US" dirty="0">
                <a:solidFill>
                  <a:prstClr val="black"/>
                </a:solidFill>
                <a:latin typeface="Calibri Light" panose="020F0302020204030204" pitchFamily="34" charset="0"/>
              </a:rPr>
              <a:t>Max Luke (MIT</a:t>
            </a:r>
            <a:r>
              <a:rPr lang="en-US" dirty="0" smtClean="0">
                <a:solidFill>
                  <a:prstClr val="black"/>
                </a:solidFill>
                <a:latin typeface="Calibri Light" panose="020F0302020204030204" pitchFamily="34" charset="0"/>
              </a:rPr>
              <a:t>)</a:t>
            </a:r>
          </a:p>
          <a:p>
            <a:r>
              <a:rPr lang="en-US" dirty="0" smtClean="0">
                <a:latin typeface="Calibri Light" panose="020F0302020204030204" pitchFamily="34" charset="0"/>
              </a:rPr>
              <a:t>Dr</a:t>
            </a:r>
            <a:r>
              <a:rPr lang="en-US" dirty="0">
                <a:latin typeface="Calibri Light" panose="020F0302020204030204" pitchFamily="34" charset="0"/>
              </a:rPr>
              <a:t>. Paul McManus</a:t>
            </a:r>
          </a:p>
          <a:p>
            <a:r>
              <a:rPr lang="en-US" dirty="0">
                <a:solidFill>
                  <a:prstClr val="black"/>
                </a:solidFill>
                <a:latin typeface="Calibri Light" panose="020F0302020204030204" pitchFamily="34" charset="0"/>
              </a:rPr>
              <a:t>Dr. </a:t>
            </a:r>
            <a:r>
              <a:rPr lang="en-US" dirty="0" err="1">
                <a:solidFill>
                  <a:prstClr val="black"/>
                </a:solidFill>
                <a:latin typeface="Calibri Light" panose="020F0302020204030204" pitchFamily="34" charset="0"/>
              </a:rPr>
              <a:t>Raanan</a:t>
            </a:r>
            <a:r>
              <a:rPr lang="en-US" dirty="0">
                <a:solidFill>
                  <a:prstClr val="black"/>
                </a:solidFill>
                <a:latin typeface="Calibri Light" panose="020F0302020204030204" pitchFamily="34" charset="0"/>
              </a:rPr>
              <a:t> Miller (MIT)</a:t>
            </a:r>
          </a:p>
          <a:p>
            <a:r>
              <a:rPr lang="en-US" dirty="0">
                <a:solidFill>
                  <a:prstClr val="black"/>
                </a:solidFill>
                <a:latin typeface="Calibri Light" panose="020F0302020204030204" pitchFamily="34" charset="0"/>
              </a:rPr>
              <a:t>Dr. Richard Tabors (MIT)</a:t>
            </a:r>
          </a:p>
          <a:p>
            <a:r>
              <a:rPr lang="en-US" dirty="0">
                <a:solidFill>
                  <a:prstClr val="black"/>
                </a:solidFill>
                <a:latin typeface="Calibri Light" panose="020F0302020204030204" pitchFamily="34" charset="0"/>
              </a:rPr>
              <a:t>Dr. Karen Tapia-</a:t>
            </a:r>
            <a:r>
              <a:rPr lang="en-US" dirty="0" err="1">
                <a:solidFill>
                  <a:prstClr val="black"/>
                </a:solidFill>
                <a:latin typeface="Calibri Light" panose="020F0302020204030204" pitchFamily="34" charset="0"/>
              </a:rPr>
              <a:t>Ahumada</a:t>
            </a:r>
            <a:r>
              <a:rPr lang="en-US" dirty="0">
                <a:solidFill>
                  <a:prstClr val="black"/>
                </a:solidFill>
                <a:latin typeface="Calibri Light" panose="020F0302020204030204" pitchFamily="34" charset="0"/>
              </a:rPr>
              <a:t> (MIT)</a:t>
            </a:r>
          </a:p>
          <a:p>
            <a:r>
              <a:rPr lang="en-US" dirty="0">
                <a:solidFill>
                  <a:prstClr val="black"/>
                </a:solidFill>
                <a:latin typeface="Calibri Light" panose="020F0302020204030204" pitchFamily="34" charset="0"/>
              </a:rPr>
              <a:t>Dr. Claudio </a:t>
            </a:r>
            <a:r>
              <a:rPr lang="en-US" dirty="0" err="1">
                <a:solidFill>
                  <a:prstClr val="black"/>
                </a:solidFill>
                <a:latin typeface="Calibri Light" panose="020F0302020204030204" pitchFamily="34" charset="0"/>
              </a:rPr>
              <a:t>Vergara</a:t>
            </a:r>
            <a:r>
              <a:rPr lang="en-US" dirty="0">
                <a:solidFill>
                  <a:prstClr val="black"/>
                </a:solidFill>
                <a:latin typeface="Calibri Light" panose="020F0302020204030204" pitchFamily="34" charset="0"/>
              </a:rPr>
              <a:t> (MIT/</a:t>
            </a:r>
            <a:r>
              <a:rPr lang="en-US" dirty="0" err="1">
                <a:solidFill>
                  <a:prstClr val="black"/>
                </a:solidFill>
                <a:latin typeface="Calibri Light" panose="020F0302020204030204" pitchFamily="34" charset="0"/>
              </a:rPr>
              <a:t>Comillas</a:t>
            </a:r>
            <a:r>
              <a:rPr lang="en-US" dirty="0">
                <a:solidFill>
                  <a:prstClr val="black"/>
                </a:solidFill>
                <a:latin typeface="Calibri Light" panose="020F0302020204030204" pitchFamily="34" charset="0"/>
              </a:rPr>
              <a:t>)</a:t>
            </a:r>
          </a:p>
          <a:p>
            <a:r>
              <a:rPr lang="en-US" dirty="0">
                <a:solidFill>
                  <a:prstClr val="black"/>
                </a:solidFill>
                <a:latin typeface="Calibri Light" panose="020F0302020204030204" pitchFamily="34" charset="0"/>
              </a:rPr>
              <a:t>Nora </a:t>
            </a:r>
            <a:r>
              <a:rPr lang="en-US" dirty="0" err="1">
                <a:solidFill>
                  <a:prstClr val="black"/>
                </a:solidFill>
                <a:latin typeface="Calibri Light" panose="020F0302020204030204" pitchFamily="34" charset="0"/>
              </a:rPr>
              <a:t>Xu</a:t>
            </a:r>
            <a:r>
              <a:rPr lang="en-US" dirty="0">
                <a:solidFill>
                  <a:prstClr val="black"/>
                </a:solidFill>
                <a:latin typeface="Calibri Light" panose="020F0302020204030204" pitchFamily="34" charset="0"/>
              </a:rPr>
              <a:t> (MIT</a:t>
            </a:r>
            <a:r>
              <a:rPr lang="en-US" dirty="0" smtClean="0">
                <a:solidFill>
                  <a:prstClr val="black"/>
                </a:solidFill>
                <a:latin typeface="Calibri Light" panose="020F0302020204030204" pitchFamily="34" charset="0"/>
              </a:rPr>
              <a:t>)</a:t>
            </a:r>
          </a:p>
          <a:p>
            <a:pPr>
              <a:spcBef>
                <a:spcPts val="1200"/>
              </a:spcBef>
            </a:pPr>
            <a:r>
              <a:rPr lang="en-US" sz="2400" dirty="0" smtClean="0">
                <a:solidFill>
                  <a:srgbClr val="16304D"/>
                </a:solidFill>
                <a:latin typeface="Calibri Light" panose="020F0302020204030204" pitchFamily="34" charset="0"/>
                <a:cs typeface="RotisSemiSerif55"/>
              </a:rPr>
              <a:t>Principal Investigators</a:t>
            </a:r>
          </a:p>
          <a:p>
            <a:r>
              <a:rPr lang="en-US" dirty="0" smtClean="0">
                <a:solidFill>
                  <a:prstClr val="black"/>
                </a:solidFill>
                <a:latin typeface="Calibri Light" panose="020F0302020204030204" pitchFamily="34" charset="0"/>
              </a:rPr>
              <a:t>Prof. Ignacio Pérez-</a:t>
            </a:r>
            <a:r>
              <a:rPr lang="en-US" dirty="0" err="1" smtClean="0">
                <a:solidFill>
                  <a:prstClr val="black"/>
                </a:solidFill>
                <a:latin typeface="Calibri Light" panose="020F0302020204030204" pitchFamily="34" charset="0"/>
              </a:rPr>
              <a:t>Arriaga</a:t>
            </a:r>
            <a:r>
              <a:rPr lang="en-US" dirty="0" smtClean="0">
                <a:solidFill>
                  <a:prstClr val="black"/>
                </a:solidFill>
                <a:latin typeface="Calibri Light" panose="020F0302020204030204" pitchFamily="34" charset="0"/>
              </a:rPr>
              <a:t> (MIT/</a:t>
            </a:r>
            <a:r>
              <a:rPr lang="en-US" dirty="0" err="1" smtClean="0">
                <a:solidFill>
                  <a:prstClr val="black"/>
                </a:solidFill>
                <a:latin typeface="Calibri Light" panose="020F0302020204030204" pitchFamily="34" charset="0"/>
              </a:rPr>
              <a:t>Comillas</a:t>
            </a:r>
            <a:r>
              <a:rPr lang="en-US" dirty="0" smtClean="0">
                <a:solidFill>
                  <a:prstClr val="black"/>
                </a:solidFill>
                <a:latin typeface="Calibri Light" panose="020F0302020204030204" pitchFamily="34" charset="0"/>
              </a:rPr>
              <a:t>)</a:t>
            </a:r>
          </a:p>
          <a:p>
            <a:r>
              <a:rPr lang="en-US" dirty="0" smtClean="0">
                <a:solidFill>
                  <a:prstClr val="black"/>
                </a:solidFill>
                <a:latin typeface="Calibri Light" panose="020F0302020204030204" pitchFamily="34" charset="0"/>
                <a:cs typeface="RotisSemiSerif55"/>
              </a:rPr>
              <a:t>Prof. Christopher </a:t>
            </a:r>
            <a:r>
              <a:rPr lang="en-US" dirty="0" err="1" smtClean="0">
                <a:solidFill>
                  <a:prstClr val="black"/>
                </a:solidFill>
                <a:latin typeface="Calibri Light" panose="020F0302020204030204" pitchFamily="34" charset="0"/>
                <a:cs typeface="RotisSemiSerif55"/>
              </a:rPr>
              <a:t>Knittel</a:t>
            </a:r>
            <a:r>
              <a:rPr lang="en-US" dirty="0" smtClean="0">
                <a:solidFill>
                  <a:prstClr val="black"/>
                </a:solidFill>
                <a:latin typeface="Calibri Light" panose="020F0302020204030204" pitchFamily="34" charset="0"/>
                <a:cs typeface="RotisSemiSerif55"/>
              </a:rPr>
              <a:t> (MIT)</a:t>
            </a:r>
            <a:endParaRPr lang="en-US" dirty="0" smtClean="0">
              <a:solidFill>
                <a:srgbClr val="2F5897"/>
              </a:solidFill>
              <a:latin typeface="Calibri Light" panose="020F0302020204030204" pitchFamily="34" charset="0"/>
              <a:cs typeface="RotisSemiSerif55"/>
            </a:endParaRPr>
          </a:p>
          <a:p>
            <a:pPr>
              <a:spcBef>
                <a:spcPts val="1200"/>
              </a:spcBef>
            </a:pPr>
            <a:r>
              <a:rPr lang="en-US" sz="2400" dirty="0" smtClean="0">
                <a:solidFill>
                  <a:srgbClr val="16304D"/>
                </a:solidFill>
                <a:latin typeface="Calibri Light" panose="020F0302020204030204" pitchFamily="34" charset="0"/>
                <a:cs typeface="RotisSemiSerif55"/>
              </a:rPr>
              <a:t>Faculty Committee</a:t>
            </a:r>
          </a:p>
          <a:p>
            <a:r>
              <a:rPr lang="en-US" dirty="0" smtClean="0">
                <a:solidFill>
                  <a:prstClr val="black"/>
                </a:solidFill>
                <a:latin typeface="Calibri Light" panose="020F0302020204030204" pitchFamily="34" charset="0"/>
              </a:rPr>
              <a:t>Prof</a:t>
            </a:r>
            <a:r>
              <a:rPr lang="en-US" dirty="0">
                <a:solidFill>
                  <a:prstClr val="black"/>
                </a:solidFill>
                <a:latin typeface="Calibri Light" panose="020F0302020204030204" pitchFamily="34" charset="0"/>
              </a:rPr>
              <a:t>. Carlos </a:t>
            </a:r>
            <a:r>
              <a:rPr lang="en-US" dirty="0" err="1">
                <a:solidFill>
                  <a:prstClr val="black"/>
                </a:solidFill>
                <a:latin typeface="Calibri Light" panose="020F0302020204030204" pitchFamily="34" charset="0"/>
              </a:rPr>
              <a:t>Batlle</a:t>
            </a:r>
            <a:r>
              <a:rPr lang="en-US" dirty="0">
                <a:solidFill>
                  <a:prstClr val="black"/>
                </a:solidFill>
                <a:latin typeface="Calibri Light" panose="020F0302020204030204" pitchFamily="34" charset="0"/>
              </a:rPr>
              <a:t> (</a:t>
            </a:r>
            <a:r>
              <a:rPr lang="en-US" dirty="0" smtClean="0">
                <a:solidFill>
                  <a:prstClr val="black"/>
                </a:solidFill>
                <a:latin typeface="Calibri Light" panose="020F0302020204030204" pitchFamily="34" charset="0"/>
              </a:rPr>
              <a:t>MIT/</a:t>
            </a:r>
            <a:r>
              <a:rPr lang="en-US" dirty="0" err="1" smtClean="0">
                <a:solidFill>
                  <a:prstClr val="black"/>
                </a:solidFill>
                <a:latin typeface="Calibri Light" panose="020F0302020204030204" pitchFamily="34" charset="0"/>
              </a:rPr>
              <a:t>Comillas</a:t>
            </a:r>
            <a:r>
              <a:rPr lang="en-US" dirty="0">
                <a:solidFill>
                  <a:prstClr val="black"/>
                </a:solidFill>
                <a:latin typeface="Calibri Light" panose="020F0302020204030204" pitchFamily="34" charset="0"/>
              </a:rPr>
              <a:t>)</a:t>
            </a:r>
          </a:p>
          <a:p>
            <a:r>
              <a:rPr lang="en-US" dirty="0">
                <a:solidFill>
                  <a:prstClr val="black"/>
                </a:solidFill>
                <a:latin typeface="Calibri Light" panose="020F0302020204030204" pitchFamily="34" charset="0"/>
              </a:rPr>
              <a:t>Prof. Michael </a:t>
            </a:r>
            <a:r>
              <a:rPr lang="en-US" dirty="0" err="1">
                <a:solidFill>
                  <a:prstClr val="black"/>
                </a:solidFill>
                <a:latin typeface="Calibri Light" panose="020F0302020204030204" pitchFamily="34" charset="0"/>
              </a:rPr>
              <a:t>Caramanis</a:t>
            </a:r>
            <a:r>
              <a:rPr lang="en-US" dirty="0">
                <a:solidFill>
                  <a:prstClr val="black"/>
                </a:solidFill>
                <a:latin typeface="Calibri Light" panose="020F0302020204030204" pitchFamily="34" charset="0"/>
              </a:rPr>
              <a:t> (BU)</a:t>
            </a:r>
          </a:p>
          <a:p>
            <a:r>
              <a:rPr lang="en-US" dirty="0">
                <a:solidFill>
                  <a:prstClr val="black"/>
                </a:solidFill>
                <a:latin typeface="Calibri Light" panose="020F0302020204030204" pitchFamily="34" charset="0"/>
              </a:rPr>
              <a:t>Prof. John </a:t>
            </a:r>
            <a:r>
              <a:rPr lang="en-US" dirty="0" err="1">
                <a:solidFill>
                  <a:prstClr val="black"/>
                </a:solidFill>
                <a:latin typeface="Calibri Light" panose="020F0302020204030204" pitchFamily="34" charset="0"/>
              </a:rPr>
              <a:t>Deutch</a:t>
            </a:r>
            <a:r>
              <a:rPr lang="en-US" dirty="0">
                <a:solidFill>
                  <a:prstClr val="black"/>
                </a:solidFill>
                <a:latin typeface="Calibri Light" panose="020F0302020204030204" pitchFamily="34" charset="0"/>
              </a:rPr>
              <a:t>  (MIT)</a:t>
            </a:r>
          </a:p>
          <a:p>
            <a:r>
              <a:rPr lang="en-US" dirty="0">
                <a:solidFill>
                  <a:prstClr val="black"/>
                </a:solidFill>
                <a:latin typeface="Calibri Light" panose="020F0302020204030204" pitchFamily="34" charset="0"/>
              </a:rPr>
              <a:t>Prof. Tomas Gomez (</a:t>
            </a:r>
            <a:r>
              <a:rPr lang="en-US" dirty="0" err="1">
                <a:solidFill>
                  <a:prstClr val="black"/>
                </a:solidFill>
                <a:latin typeface="Calibri Light" panose="020F0302020204030204" pitchFamily="34" charset="0"/>
              </a:rPr>
              <a:t>Comillas</a:t>
            </a:r>
            <a:r>
              <a:rPr lang="en-US" dirty="0">
                <a:solidFill>
                  <a:prstClr val="black"/>
                </a:solidFill>
                <a:latin typeface="Calibri Light" panose="020F0302020204030204" pitchFamily="34" charset="0"/>
              </a:rPr>
              <a:t>)</a:t>
            </a:r>
          </a:p>
          <a:p>
            <a:r>
              <a:rPr lang="en-US" dirty="0">
                <a:solidFill>
                  <a:prstClr val="black"/>
                </a:solidFill>
                <a:latin typeface="Calibri Light" panose="020F0302020204030204" pitchFamily="34" charset="0"/>
              </a:rPr>
              <a:t>Prof. William Hogan (Harvard)</a:t>
            </a:r>
          </a:p>
          <a:p>
            <a:r>
              <a:rPr lang="en-US" dirty="0">
                <a:solidFill>
                  <a:prstClr val="black"/>
                </a:solidFill>
                <a:latin typeface="Calibri Light" panose="020F0302020204030204" pitchFamily="34" charset="0"/>
              </a:rPr>
              <a:t>Prof. Steven </a:t>
            </a:r>
            <a:r>
              <a:rPr lang="en-US" dirty="0" err="1">
                <a:solidFill>
                  <a:prstClr val="black"/>
                </a:solidFill>
                <a:latin typeface="Calibri Light" panose="020F0302020204030204" pitchFamily="34" charset="0"/>
              </a:rPr>
              <a:t>Leeb</a:t>
            </a:r>
            <a:r>
              <a:rPr lang="en-US" dirty="0">
                <a:solidFill>
                  <a:prstClr val="black"/>
                </a:solidFill>
                <a:latin typeface="Calibri Light" panose="020F0302020204030204" pitchFamily="34" charset="0"/>
              </a:rPr>
              <a:t> (MIT)</a:t>
            </a:r>
          </a:p>
          <a:p>
            <a:r>
              <a:rPr lang="en-US" dirty="0">
                <a:solidFill>
                  <a:prstClr val="black"/>
                </a:solidFill>
                <a:latin typeface="Calibri Light" panose="020F0302020204030204" pitchFamily="34" charset="0"/>
              </a:rPr>
              <a:t>Prof. Richard Lester (MIT)</a:t>
            </a:r>
          </a:p>
          <a:p>
            <a:r>
              <a:rPr lang="en-US" dirty="0">
                <a:solidFill>
                  <a:prstClr val="black"/>
                </a:solidFill>
                <a:latin typeface="Calibri Light" panose="020F0302020204030204" pitchFamily="34" charset="0"/>
              </a:rPr>
              <a:t>Prof. Les </a:t>
            </a:r>
            <a:r>
              <a:rPr lang="en-US" dirty="0" err="1">
                <a:solidFill>
                  <a:prstClr val="black"/>
                </a:solidFill>
                <a:latin typeface="Calibri Light" panose="020F0302020204030204" pitchFamily="34" charset="0"/>
              </a:rPr>
              <a:t>Norford</a:t>
            </a:r>
            <a:r>
              <a:rPr lang="en-US" dirty="0">
                <a:solidFill>
                  <a:prstClr val="black"/>
                </a:solidFill>
                <a:latin typeface="Calibri Light" panose="020F0302020204030204" pitchFamily="34" charset="0"/>
              </a:rPr>
              <a:t> (MIT)</a:t>
            </a:r>
          </a:p>
          <a:p>
            <a:r>
              <a:rPr lang="en-US" dirty="0">
                <a:solidFill>
                  <a:prstClr val="black"/>
                </a:solidFill>
                <a:latin typeface="Calibri Light" panose="020F0302020204030204" pitchFamily="34" charset="0"/>
              </a:rPr>
              <a:t>Dr.  John Parsons (MIT)</a:t>
            </a:r>
          </a:p>
          <a:p>
            <a:r>
              <a:rPr lang="en-US" dirty="0">
                <a:solidFill>
                  <a:prstClr val="black"/>
                </a:solidFill>
                <a:latin typeface="Calibri Light" panose="020F0302020204030204" pitchFamily="34" charset="0"/>
              </a:rPr>
              <a:t>Prof. Richard </a:t>
            </a:r>
            <a:r>
              <a:rPr lang="en-US" dirty="0" err="1">
                <a:solidFill>
                  <a:prstClr val="black"/>
                </a:solidFill>
                <a:latin typeface="Calibri Light" panose="020F0302020204030204" pitchFamily="34" charset="0"/>
              </a:rPr>
              <a:t>Schmalensee</a:t>
            </a:r>
            <a:r>
              <a:rPr lang="en-US" dirty="0">
                <a:solidFill>
                  <a:prstClr val="black"/>
                </a:solidFill>
                <a:latin typeface="Calibri Light" panose="020F0302020204030204" pitchFamily="34" charset="0"/>
              </a:rPr>
              <a:t> (MIT)</a:t>
            </a:r>
          </a:p>
        </p:txBody>
      </p:sp>
      <p:sp>
        <p:nvSpPr>
          <p:cNvPr id="33" name="TextBox 32"/>
          <p:cNvSpPr txBox="1"/>
          <p:nvPr/>
        </p:nvSpPr>
        <p:spPr>
          <a:xfrm>
            <a:off x="8819202" y="5345668"/>
            <a:ext cx="320395" cy="369332"/>
          </a:xfrm>
          <a:prstGeom prst="rect">
            <a:avLst/>
          </a:prstGeom>
          <a:noFill/>
        </p:spPr>
        <p:txBody>
          <a:bodyPr wrap="none" rtlCol="0">
            <a:spAutoFit/>
          </a:bodyPr>
          <a:lstStyle/>
          <a:p>
            <a:r>
              <a:rPr lang="en-US" dirty="0" smtClean="0">
                <a:latin typeface="Montserrat"/>
                <a:cs typeface="Montserrat"/>
              </a:rPr>
              <a:t>2</a:t>
            </a:r>
            <a:endParaRPr lang="en-US" dirty="0">
              <a:latin typeface="Montserrat"/>
              <a:cs typeface="Montserrat"/>
            </a:endParaRPr>
          </a:p>
        </p:txBody>
      </p:sp>
    </p:spTree>
    <p:extLst>
      <p:ext uri="{BB962C8B-B14F-4D97-AF65-F5344CB8AC3E}">
        <p14:creationId xmlns:p14="http://schemas.microsoft.com/office/powerpoint/2010/main" val="3934116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KEY MESSAGES</a:t>
            </a:r>
            <a:endParaRPr lang="en-US" sz="2000" spc="50" dirty="0">
              <a:latin typeface="Montserrat"/>
              <a:cs typeface="Montserrat"/>
            </a:endParaRPr>
          </a:p>
        </p:txBody>
      </p:sp>
      <p:sp>
        <p:nvSpPr>
          <p:cNvPr id="3" name="Rectangle 2"/>
          <p:cNvSpPr/>
          <p:nvPr/>
        </p:nvSpPr>
        <p:spPr>
          <a:xfrm>
            <a:off x="0" y="928184"/>
            <a:ext cx="8966200" cy="4502087"/>
          </a:xfrm>
          <a:prstGeom prst="rect">
            <a:avLst/>
          </a:prstGeom>
        </p:spPr>
        <p:txBody>
          <a:bodyPr wrap="square">
            <a:spAutoFit/>
          </a:bodyPr>
          <a:lstStyle/>
          <a:p>
            <a:pPr marL="685800" indent="-342900">
              <a:lnSpc>
                <a:spcPts val="2240"/>
              </a:lnSpc>
              <a:spcAft>
                <a:spcPts val="2400"/>
              </a:spcAft>
              <a:buAutoNum type="arabicParenBoth"/>
            </a:pPr>
            <a:r>
              <a:rPr lang="en-US" dirty="0">
                <a:solidFill>
                  <a:srgbClr val="1D1F21"/>
                </a:solidFill>
                <a:latin typeface="Montserrat"/>
                <a:cs typeface="Montserrat"/>
              </a:rPr>
              <a:t>The value of a distributed energy resource is highly dependent on the specific location of that resource in the power system.</a:t>
            </a:r>
          </a:p>
          <a:p>
            <a:pPr marL="685800" indent="-342900">
              <a:lnSpc>
                <a:spcPts val="2240"/>
              </a:lnSpc>
              <a:spcAft>
                <a:spcPts val="2400"/>
              </a:spcAft>
              <a:buAutoNum type="arabicParenBoth"/>
            </a:pPr>
            <a:r>
              <a:rPr lang="en-US" dirty="0" smtClean="0">
                <a:solidFill>
                  <a:srgbClr val="1D1F21"/>
                </a:solidFill>
                <a:latin typeface="Montserrat"/>
                <a:cs typeface="Montserrat"/>
              </a:rPr>
              <a:t>“Locational </a:t>
            </a:r>
            <a:r>
              <a:rPr lang="en-US" dirty="0">
                <a:solidFill>
                  <a:srgbClr val="1D1F21"/>
                </a:solidFill>
                <a:latin typeface="Montserrat"/>
                <a:cs typeface="Montserrat"/>
              </a:rPr>
              <a:t>value” can </a:t>
            </a:r>
            <a:r>
              <a:rPr lang="en-US" dirty="0" smtClean="0">
                <a:solidFill>
                  <a:srgbClr val="1D1F21"/>
                </a:solidFill>
                <a:latin typeface="Montserrat"/>
                <a:cs typeface="Montserrat"/>
              </a:rPr>
              <a:t>vary dramatically within a given power system.</a:t>
            </a:r>
          </a:p>
          <a:p>
            <a:pPr marL="685800" indent="-342900">
              <a:lnSpc>
                <a:spcPts val="2240"/>
              </a:lnSpc>
              <a:spcAft>
                <a:spcPts val="2400"/>
              </a:spcAft>
              <a:buAutoNum type="arabicParenBoth"/>
            </a:pPr>
            <a:r>
              <a:rPr lang="en-US" dirty="0" smtClean="0">
                <a:solidFill>
                  <a:srgbClr val="1D1F21"/>
                </a:solidFill>
                <a:latin typeface="Montserrat"/>
                <a:cs typeface="Montserrat"/>
              </a:rPr>
              <a:t>The marginal value of DERs can decline rapidly as locational value is exhausted.</a:t>
            </a:r>
            <a:endParaRPr lang="en-US" dirty="0">
              <a:solidFill>
                <a:srgbClr val="1D1F21"/>
              </a:solidFill>
              <a:latin typeface="Montserrat"/>
              <a:cs typeface="Montserrat"/>
            </a:endParaRPr>
          </a:p>
          <a:p>
            <a:pPr marL="685800" indent="-342900">
              <a:lnSpc>
                <a:spcPts val="2240"/>
              </a:lnSpc>
              <a:spcAft>
                <a:spcPts val="2400"/>
              </a:spcAft>
              <a:buAutoNum type="arabicParenBoth"/>
            </a:pPr>
            <a:r>
              <a:rPr lang="en-US" dirty="0" smtClean="0">
                <a:solidFill>
                  <a:srgbClr val="1D1F21"/>
                </a:solidFill>
                <a:latin typeface="Montserrat"/>
                <a:cs typeface="Montserrat"/>
              </a:rPr>
              <a:t>Efforts </a:t>
            </a:r>
            <a:r>
              <a:rPr lang="en-US" dirty="0">
                <a:solidFill>
                  <a:srgbClr val="1D1F21"/>
                </a:solidFill>
                <a:latin typeface="Montserrat"/>
                <a:cs typeface="Montserrat"/>
              </a:rPr>
              <a:t>to define a single “value of </a:t>
            </a:r>
            <a:r>
              <a:rPr lang="en-US" dirty="0" smtClean="0">
                <a:solidFill>
                  <a:srgbClr val="1D1F21"/>
                </a:solidFill>
                <a:latin typeface="Montserrat"/>
                <a:cs typeface="Montserrat"/>
              </a:rPr>
              <a:t>solar” etc</a:t>
            </a:r>
            <a:r>
              <a:rPr lang="en-US" dirty="0">
                <a:solidFill>
                  <a:srgbClr val="1D1F21"/>
                </a:solidFill>
                <a:latin typeface="Montserrat"/>
                <a:cs typeface="Montserrat"/>
              </a:rPr>
              <a:t>. will </a:t>
            </a:r>
            <a:r>
              <a:rPr lang="en-US" dirty="0" smtClean="0">
                <a:solidFill>
                  <a:srgbClr val="1D1F21"/>
                </a:solidFill>
                <a:latin typeface="Montserrat"/>
                <a:cs typeface="Montserrat"/>
              </a:rPr>
              <a:t>prove </a:t>
            </a:r>
            <a:r>
              <a:rPr lang="en-US" dirty="0">
                <a:solidFill>
                  <a:srgbClr val="1D1F21"/>
                </a:solidFill>
                <a:latin typeface="Montserrat"/>
                <a:cs typeface="Montserrat"/>
              </a:rPr>
              <a:t>futile. </a:t>
            </a:r>
          </a:p>
          <a:p>
            <a:pPr marL="685800" indent="-342900">
              <a:lnSpc>
                <a:spcPts val="2240"/>
              </a:lnSpc>
              <a:spcAft>
                <a:spcPts val="2400"/>
              </a:spcAft>
              <a:buAutoNum type="arabicParenBoth"/>
            </a:pPr>
            <a:r>
              <a:rPr lang="en-US" dirty="0">
                <a:solidFill>
                  <a:srgbClr val="1D1F21"/>
                </a:solidFill>
                <a:latin typeface="Montserrat"/>
                <a:cs typeface="Montserrat"/>
              </a:rPr>
              <a:t>Economies of scale </a:t>
            </a:r>
            <a:r>
              <a:rPr lang="en-US" dirty="0" smtClean="0">
                <a:solidFill>
                  <a:srgbClr val="1D1F21"/>
                </a:solidFill>
                <a:latin typeface="Montserrat"/>
                <a:cs typeface="Montserrat"/>
              </a:rPr>
              <a:t>still matter. </a:t>
            </a:r>
            <a:r>
              <a:rPr lang="en-US" dirty="0">
                <a:solidFill>
                  <a:srgbClr val="1D1F21"/>
                </a:solidFill>
                <a:latin typeface="Montserrat"/>
                <a:cs typeface="Montserrat"/>
              </a:rPr>
              <a:t>Smaller isn’t always better. </a:t>
            </a:r>
          </a:p>
          <a:p>
            <a:pPr marL="685800" indent="-342900">
              <a:lnSpc>
                <a:spcPts val="2240"/>
              </a:lnSpc>
              <a:spcAft>
                <a:spcPts val="2400"/>
              </a:spcAft>
              <a:buAutoNum type="arabicParenBoth"/>
            </a:pPr>
            <a:r>
              <a:rPr lang="en-US" dirty="0">
                <a:solidFill>
                  <a:srgbClr val="1D1F21"/>
                </a:solidFill>
                <a:latin typeface="Montserrat"/>
                <a:cs typeface="Montserrat"/>
              </a:rPr>
              <a:t>Only a cost-reflective system of prices and regulated charges </a:t>
            </a:r>
            <a:r>
              <a:rPr lang="en-US" dirty="0" smtClean="0">
                <a:solidFill>
                  <a:srgbClr val="1D1F21"/>
                </a:solidFill>
                <a:latin typeface="Montserrat"/>
                <a:cs typeface="Montserrat"/>
              </a:rPr>
              <a:t/>
            </a:r>
            <a:br>
              <a:rPr lang="en-US" dirty="0" smtClean="0">
                <a:solidFill>
                  <a:srgbClr val="1D1F21"/>
                </a:solidFill>
                <a:latin typeface="Montserrat"/>
                <a:cs typeface="Montserrat"/>
              </a:rPr>
            </a:br>
            <a:r>
              <a:rPr lang="en-US" dirty="0" smtClean="0">
                <a:solidFill>
                  <a:srgbClr val="1D1F21"/>
                </a:solidFill>
                <a:latin typeface="Montserrat"/>
                <a:cs typeface="Montserrat"/>
              </a:rPr>
              <a:t>(</a:t>
            </a:r>
            <a:r>
              <a:rPr lang="en-US" dirty="0">
                <a:solidFill>
                  <a:srgbClr val="1D1F21"/>
                </a:solidFill>
                <a:latin typeface="Montserrat"/>
                <a:cs typeface="Montserrat"/>
              </a:rPr>
              <a:t>e.g. tariffs or rates) for electricity services will reveal the full value of DERs and unlock efficient opportunities for DER adoption.</a:t>
            </a:r>
          </a:p>
        </p:txBody>
      </p:sp>
      <p:sp>
        <p:nvSpPr>
          <p:cNvPr id="17" name="TextBox 16"/>
          <p:cNvSpPr txBox="1"/>
          <p:nvPr/>
        </p:nvSpPr>
        <p:spPr>
          <a:xfrm>
            <a:off x="8819202" y="5345668"/>
            <a:ext cx="320395" cy="369332"/>
          </a:xfrm>
          <a:prstGeom prst="rect">
            <a:avLst/>
          </a:prstGeom>
          <a:noFill/>
        </p:spPr>
        <p:txBody>
          <a:bodyPr wrap="none" rtlCol="0">
            <a:spAutoFit/>
          </a:bodyPr>
          <a:lstStyle/>
          <a:p>
            <a:r>
              <a:rPr lang="en-US" dirty="0" smtClean="0">
                <a:solidFill>
                  <a:srgbClr val="1D1F21"/>
                </a:solidFill>
                <a:latin typeface="Montserrat"/>
                <a:cs typeface="Montserrat"/>
              </a:rPr>
              <a:t>3</a:t>
            </a:r>
            <a:endParaRPr lang="en-US" dirty="0">
              <a:solidFill>
                <a:srgbClr val="1D1F21"/>
              </a:solidFill>
              <a:latin typeface="Montserrat"/>
              <a:cs typeface="Montserrat"/>
            </a:endParaRPr>
          </a:p>
        </p:txBody>
      </p:sp>
    </p:spTree>
    <p:extLst>
      <p:ext uri="{BB962C8B-B14F-4D97-AF65-F5344CB8AC3E}">
        <p14:creationId xmlns:p14="http://schemas.microsoft.com/office/powerpoint/2010/main" val="1734909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1F21"/>
        </a:solidFill>
        <a:effectLst/>
      </p:bgPr>
    </p:bg>
    <p:spTree>
      <p:nvGrpSpPr>
        <p:cNvPr id="1" name=""/>
        <p:cNvGrpSpPr/>
        <p:nvPr/>
      </p:nvGrpSpPr>
      <p:grpSpPr>
        <a:xfrm>
          <a:off x="0" y="0"/>
          <a:ext cx="0" cy="0"/>
          <a:chOff x="0" y="0"/>
          <a:chExt cx="0" cy="0"/>
        </a:xfrm>
      </p:grpSpPr>
      <p:sp>
        <p:nvSpPr>
          <p:cNvPr id="15" name="Rounded Rectangle 14"/>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1. LOCATIONAL AND NON-LOCATIONAL VALUES</a:t>
            </a:r>
            <a:endParaRPr lang="en-US" sz="2000" spc="50" dirty="0">
              <a:latin typeface="Montserrat"/>
              <a:cs typeface="Montserrat"/>
            </a:endParaRPr>
          </a:p>
        </p:txBody>
      </p:sp>
      <p:sp>
        <p:nvSpPr>
          <p:cNvPr id="17" name="TextBox 16"/>
          <p:cNvSpPr txBox="1"/>
          <p:nvPr/>
        </p:nvSpPr>
        <p:spPr>
          <a:xfrm>
            <a:off x="8819202" y="5345668"/>
            <a:ext cx="325730" cy="369332"/>
          </a:xfrm>
          <a:prstGeom prst="rect">
            <a:avLst/>
          </a:prstGeom>
          <a:noFill/>
        </p:spPr>
        <p:txBody>
          <a:bodyPr wrap="none" rtlCol="0">
            <a:spAutoFit/>
          </a:bodyPr>
          <a:lstStyle/>
          <a:p>
            <a:r>
              <a:rPr lang="en-US" dirty="0" smtClean="0">
                <a:solidFill>
                  <a:srgbClr val="FFFFFF"/>
                </a:solidFill>
                <a:latin typeface="Montserrat"/>
                <a:cs typeface="Montserrat"/>
              </a:rPr>
              <a:t>4</a:t>
            </a:r>
            <a:endParaRPr lang="en-US" dirty="0">
              <a:solidFill>
                <a:srgbClr val="FFFFFF"/>
              </a:solidFill>
              <a:latin typeface="Montserrat"/>
              <a:cs typeface="Montserrat"/>
            </a:endParaRPr>
          </a:p>
        </p:txBody>
      </p:sp>
      <p:graphicFrame>
        <p:nvGraphicFramePr>
          <p:cNvPr id="4" name="Table 3"/>
          <p:cNvGraphicFramePr>
            <a:graphicFrameLocks noGrp="1"/>
          </p:cNvGraphicFramePr>
          <p:nvPr>
            <p:extLst>
              <p:ext uri="{D42A27DB-BD31-4B8C-83A1-F6EECF244321}">
                <p14:modId xmlns:p14="http://schemas.microsoft.com/office/powerpoint/2010/main" val="941399921"/>
              </p:ext>
            </p:extLst>
          </p:nvPr>
        </p:nvGraphicFramePr>
        <p:xfrm>
          <a:off x="444500" y="863600"/>
          <a:ext cx="8178802" cy="4559300"/>
        </p:xfrm>
        <a:graphic>
          <a:graphicData uri="http://schemas.openxmlformats.org/drawingml/2006/table">
            <a:tbl>
              <a:tblPr firstRow="1" bandRow="1">
                <a:tableStyleId>{073A0DAA-6AF3-43AB-8588-CEC1D06C72B9}</a:tableStyleId>
              </a:tblPr>
              <a:tblGrid>
                <a:gridCol w="1943100"/>
                <a:gridCol w="3117851"/>
                <a:gridCol w="3117851"/>
              </a:tblGrid>
              <a:tr h="596312">
                <a:tc>
                  <a:txBody>
                    <a:bodyPr/>
                    <a:lstStyle/>
                    <a:p>
                      <a:endParaRPr lang="en-US" dirty="0">
                        <a:latin typeface="Montserrat"/>
                        <a:cs typeface="Montserrat"/>
                      </a:endParaRPr>
                    </a:p>
                  </a:txBody>
                  <a:tcPr>
                    <a:solidFill>
                      <a:srgbClr val="16304D"/>
                    </a:solidFill>
                  </a:tcPr>
                </a:tc>
                <a:tc>
                  <a:txBody>
                    <a:bodyPr/>
                    <a:lstStyle/>
                    <a:p>
                      <a:r>
                        <a:rPr lang="en-US" dirty="0" smtClean="0">
                          <a:latin typeface="Montserrat"/>
                          <a:cs typeface="Montserrat"/>
                        </a:rPr>
                        <a:t> Locational</a:t>
                      </a:r>
                      <a:endParaRPr lang="en-US" dirty="0">
                        <a:latin typeface="Montserrat"/>
                        <a:cs typeface="Montserrat"/>
                      </a:endParaRPr>
                    </a:p>
                  </a:txBody>
                  <a:tcPr anchor="ctr">
                    <a:solidFill>
                      <a:srgbClr val="16304D"/>
                    </a:solidFill>
                  </a:tcPr>
                </a:tc>
                <a:tc>
                  <a:txBody>
                    <a:bodyPr/>
                    <a:lstStyle/>
                    <a:p>
                      <a:r>
                        <a:rPr lang="en-US" dirty="0" smtClean="0">
                          <a:latin typeface="Montserrat"/>
                          <a:cs typeface="Montserrat"/>
                        </a:rPr>
                        <a:t> Non-locational</a:t>
                      </a:r>
                      <a:endParaRPr lang="en-US" dirty="0">
                        <a:latin typeface="Montserrat"/>
                        <a:cs typeface="Montserrat"/>
                      </a:endParaRPr>
                    </a:p>
                  </a:txBody>
                  <a:tcPr anchor="ctr">
                    <a:solidFill>
                      <a:srgbClr val="16304D"/>
                    </a:solidFill>
                  </a:tcPr>
                </a:tc>
              </a:tr>
              <a:tr h="2261015">
                <a:tc>
                  <a:txBody>
                    <a:bodyPr/>
                    <a:lstStyle/>
                    <a:p>
                      <a:r>
                        <a:rPr lang="en-US" b="0" dirty="0" smtClean="0">
                          <a:latin typeface="Montserrat"/>
                          <a:cs typeface="Montserrat"/>
                        </a:rPr>
                        <a:t>Power system values</a:t>
                      </a:r>
                      <a:endParaRPr lang="en-US" b="0" dirty="0">
                        <a:latin typeface="Montserrat"/>
                        <a:cs typeface="Montserrat"/>
                      </a:endParaRPr>
                    </a:p>
                  </a:txBody>
                  <a:tcPr anchor="ctr"/>
                </a:tc>
                <a:tc>
                  <a:txBody>
                    <a:bodyPr/>
                    <a:lstStyle/>
                    <a:p>
                      <a:pPr marL="285750" lvl="0" indent="-285750">
                        <a:spcBef>
                          <a:spcPts val="600"/>
                        </a:spcBef>
                        <a:spcAft>
                          <a:spcPts val="600"/>
                        </a:spcAft>
                        <a:buFont typeface="Arial"/>
                        <a:buChar char="•"/>
                      </a:pPr>
                      <a:r>
                        <a:rPr lang="en-US" sz="1600" kern="1200" dirty="0" smtClean="0">
                          <a:solidFill>
                            <a:schemeClr val="dk1"/>
                          </a:solidFill>
                          <a:effectLst/>
                          <a:latin typeface="Montserrat"/>
                          <a:ea typeface="+mn-ea"/>
                          <a:cs typeface="Montserrat"/>
                        </a:rPr>
                        <a:t>Energy</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Network capacity margin</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Network constraint mitigation</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Power quality</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Reliability and resiliency</a:t>
                      </a:r>
                    </a:p>
                    <a:p>
                      <a:pPr marL="285750" indent="-285750">
                        <a:spcAft>
                          <a:spcPts val="600"/>
                        </a:spcAft>
                        <a:buFont typeface="Arial"/>
                        <a:buChar char="•"/>
                      </a:pPr>
                      <a:r>
                        <a:rPr lang="en-US" sz="1600" kern="1200" dirty="0" smtClean="0">
                          <a:solidFill>
                            <a:schemeClr val="dk1"/>
                          </a:solidFill>
                          <a:effectLst/>
                          <a:latin typeface="Montserrat"/>
                          <a:ea typeface="+mn-ea"/>
                          <a:cs typeface="Montserrat"/>
                        </a:rPr>
                        <a:t>Black-start</a:t>
                      </a:r>
                      <a:r>
                        <a:rPr lang="en-US" sz="1600" dirty="0" smtClean="0">
                          <a:effectLst/>
                          <a:latin typeface="Montserrat"/>
                          <a:cs typeface="Montserrat"/>
                        </a:rPr>
                        <a:t> </a:t>
                      </a:r>
                      <a:endParaRPr lang="en-US" sz="1600" dirty="0">
                        <a:latin typeface="Montserrat"/>
                        <a:cs typeface="Montserrat"/>
                      </a:endParaRPr>
                    </a:p>
                  </a:txBody>
                  <a:tcPr/>
                </a:tc>
                <a:tc>
                  <a:txBody>
                    <a:bodyPr/>
                    <a:lstStyle/>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Firm generation capacity </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Operating reserves</a:t>
                      </a:r>
                    </a:p>
                    <a:p>
                      <a:pPr marL="285750" indent="-285750">
                        <a:spcAft>
                          <a:spcPts val="600"/>
                        </a:spcAft>
                        <a:buFont typeface="Arial"/>
                        <a:buChar char="•"/>
                      </a:pPr>
                      <a:r>
                        <a:rPr lang="en-US" sz="1600" kern="1200" dirty="0" smtClean="0">
                          <a:solidFill>
                            <a:schemeClr val="dk1"/>
                          </a:solidFill>
                          <a:effectLst/>
                          <a:latin typeface="Montserrat"/>
                          <a:ea typeface="+mn-ea"/>
                          <a:cs typeface="Montserrat"/>
                        </a:rPr>
                        <a:t>Price hedging</a:t>
                      </a:r>
                      <a:endParaRPr lang="en-US" sz="1600" dirty="0">
                        <a:latin typeface="Montserrat"/>
                        <a:cs typeface="Montserrat"/>
                      </a:endParaRPr>
                    </a:p>
                  </a:txBody>
                  <a:tcPr/>
                </a:tc>
              </a:tr>
              <a:tr h="1246457">
                <a:tc>
                  <a:txBody>
                    <a:bodyPr/>
                    <a:lstStyle/>
                    <a:p>
                      <a:r>
                        <a:rPr lang="en-US" b="0" dirty="0" smtClean="0">
                          <a:latin typeface="Montserrat"/>
                          <a:cs typeface="Montserrat"/>
                        </a:rPr>
                        <a:t>Other values</a:t>
                      </a:r>
                      <a:endParaRPr lang="en-US" b="0" dirty="0">
                        <a:latin typeface="Montserrat"/>
                        <a:cs typeface="Montserrat"/>
                      </a:endParaRPr>
                    </a:p>
                  </a:txBody>
                  <a:tcPr anchor="ctr"/>
                </a:tc>
                <a:tc>
                  <a:txBody>
                    <a:bodyPr/>
                    <a:lstStyle/>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Land use </a:t>
                      </a:r>
                    </a:p>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Employment	</a:t>
                      </a:r>
                    </a:p>
                    <a:p>
                      <a:pPr marL="285750" indent="-285750">
                        <a:spcAft>
                          <a:spcPts val="600"/>
                        </a:spcAft>
                        <a:buFont typeface="Arial"/>
                        <a:buChar char="•"/>
                      </a:pPr>
                      <a:r>
                        <a:rPr lang="en-US" sz="1600" kern="1200" dirty="0" smtClean="0">
                          <a:solidFill>
                            <a:schemeClr val="dk1"/>
                          </a:solidFill>
                          <a:effectLst/>
                          <a:latin typeface="Montserrat"/>
                          <a:ea typeface="+mn-ea"/>
                          <a:cs typeface="Montserrat"/>
                        </a:rPr>
                        <a:t>Premium values*</a:t>
                      </a:r>
                    </a:p>
                  </a:txBody>
                  <a:tcPr/>
                </a:tc>
                <a:tc>
                  <a:txBody>
                    <a:bodyPr/>
                    <a:lstStyle/>
                    <a:p>
                      <a:pPr marL="285750" lvl="0" indent="-285750">
                        <a:spcAft>
                          <a:spcPts val="600"/>
                        </a:spcAft>
                        <a:buFont typeface="Arial"/>
                        <a:buChar char="•"/>
                      </a:pPr>
                      <a:r>
                        <a:rPr lang="en-US" sz="1600" kern="1200" dirty="0" smtClean="0">
                          <a:solidFill>
                            <a:schemeClr val="dk1"/>
                          </a:solidFill>
                          <a:effectLst/>
                          <a:latin typeface="Montserrat"/>
                          <a:ea typeface="+mn-ea"/>
                          <a:cs typeface="Montserrat"/>
                        </a:rPr>
                        <a:t>Emissions mitigation</a:t>
                      </a:r>
                    </a:p>
                    <a:p>
                      <a:pPr marL="285750" indent="-285750">
                        <a:spcAft>
                          <a:spcPts val="600"/>
                        </a:spcAft>
                        <a:buFont typeface="Arial"/>
                        <a:buChar char="•"/>
                      </a:pPr>
                      <a:r>
                        <a:rPr lang="en-US" sz="1600" kern="1200" dirty="0" smtClean="0">
                          <a:solidFill>
                            <a:schemeClr val="dk1"/>
                          </a:solidFill>
                          <a:effectLst/>
                          <a:latin typeface="Montserrat"/>
                          <a:ea typeface="+mn-ea"/>
                          <a:cs typeface="Montserrat"/>
                        </a:rPr>
                        <a:t>Energy security</a:t>
                      </a:r>
                      <a:r>
                        <a:rPr lang="en-US" sz="1600" dirty="0" smtClean="0">
                          <a:effectLst/>
                          <a:latin typeface="Montserrat"/>
                          <a:cs typeface="Montserrat"/>
                        </a:rPr>
                        <a:t> </a:t>
                      </a:r>
                      <a:endParaRPr lang="en-US" sz="1600" dirty="0">
                        <a:latin typeface="Montserrat"/>
                        <a:cs typeface="Montserrat"/>
                      </a:endParaRPr>
                    </a:p>
                  </a:txBody>
                  <a:tcPr/>
                </a:tc>
              </a:tr>
              <a:tr h="455516">
                <a:tc>
                  <a:txBody>
                    <a:bodyPr/>
                    <a:lstStyle/>
                    <a:p>
                      <a:endParaRPr lang="en-US" b="0" dirty="0">
                        <a:latin typeface="Montserrat"/>
                        <a:cs typeface="Montserrat"/>
                      </a:endParaRPr>
                    </a:p>
                  </a:txBody>
                  <a:tcPr anchor="ctr">
                    <a:solidFill>
                      <a:srgbClr val="E7E7E7"/>
                    </a:solidFill>
                  </a:tcPr>
                </a:tc>
                <a:tc gridSpan="2">
                  <a:txBody>
                    <a:bodyPr/>
                    <a:lstStyle/>
                    <a:p>
                      <a:pPr marL="0" marR="0" indent="0" algn="l" defTabSz="457200" rtl="0" eaLnBrk="1" fontAlgn="auto" latinLnBrk="0" hangingPunct="1">
                        <a:lnSpc>
                          <a:spcPct val="100000"/>
                        </a:lnSpc>
                        <a:spcBef>
                          <a:spcPts val="0"/>
                        </a:spcBef>
                        <a:spcAft>
                          <a:spcPts val="600"/>
                        </a:spcAft>
                        <a:buClrTx/>
                        <a:buSzTx/>
                        <a:buFont typeface="Arial"/>
                        <a:buNone/>
                        <a:tabLst/>
                        <a:defRPr/>
                      </a:pPr>
                      <a:r>
                        <a:rPr lang="en-US" sz="1400" kern="1200" dirty="0" smtClean="0">
                          <a:solidFill>
                            <a:schemeClr val="dk1"/>
                          </a:solidFill>
                          <a:effectLst/>
                          <a:latin typeface="Montserrat"/>
                          <a:ea typeface="+mn-ea"/>
                          <a:cs typeface="Montserrat"/>
                        </a:rPr>
                        <a:t>*</a:t>
                      </a:r>
                      <a:r>
                        <a:rPr lang="en-US" sz="1400" kern="1200" baseline="0" dirty="0" smtClean="0">
                          <a:solidFill>
                            <a:schemeClr val="dk1"/>
                          </a:solidFill>
                          <a:effectLst/>
                          <a:latin typeface="Montserrat"/>
                          <a:ea typeface="+mn-ea"/>
                          <a:cs typeface="Montserrat"/>
                        </a:rPr>
                        <a:t> Private values; do not need to be reflected in prices and charges</a:t>
                      </a:r>
                      <a:endParaRPr lang="en-US" sz="1400" dirty="0" smtClean="0">
                        <a:latin typeface="Montserrat"/>
                        <a:cs typeface="Montserrat"/>
                      </a:endParaRPr>
                    </a:p>
                  </a:txBody>
                  <a:tcPr anchor="ctr">
                    <a:solidFill>
                      <a:srgbClr val="E7E7E7"/>
                    </a:solidFill>
                  </a:tcPr>
                </a:tc>
                <a:tc hMerge="1">
                  <a:txBody>
                    <a:bodyPr/>
                    <a:lstStyle/>
                    <a:p>
                      <a:pPr marL="285750" indent="-285750">
                        <a:spcAft>
                          <a:spcPts val="600"/>
                        </a:spcAft>
                        <a:buFont typeface="Arial"/>
                        <a:buChar char="•"/>
                      </a:pPr>
                      <a:endParaRPr lang="en-US" sz="1600" dirty="0">
                        <a:latin typeface="Montserrat"/>
                        <a:cs typeface="Montserrat"/>
                      </a:endParaRPr>
                    </a:p>
                  </a:txBody>
                  <a:tcPr/>
                </a:tc>
              </a:tr>
            </a:tbl>
          </a:graphicData>
        </a:graphic>
      </p:graphicFrame>
    </p:spTree>
    <p:extLst>
      <p:ext uri="{BB962C8B-B14F-4D97-AF65-F5344CB8AC3E}">
        <p14:creationId xmlns:p14="http://schemas.microsoft.com/office/powerpoint/2010/main" val="3489983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1094" y="5345668"/>
            <a:ext cx="317856" cy="369332"/>
          </a:xfrm>
          <a:prstGeom prst="rect">
            <a:avLst/>
          </a:prstGeom>
          <a:noFill/>
        </p:spPr>
        <p:txBody>
          <a:bodyPr wrap="none" rtlCol="0">
            <a:spAutoFit/>
          </a:bodyPr>
          <a:lstStyle/>
          <a:p>
            <a:r>
              <a:rPr lang="en-US" dirty="0" smtClean="0">
                <a:latin typeface="Montserrat"/>
                <a:cs typeface="Montserrat"/>
              </a:rPr>
              <a:t>5</a:t>
            </a:r>
            <a:endParaRPr lang="en-US" dirty="0">
              <a:latin typeface="Montserrat"/>
              <a:cs typeface="Montserrat"/>
            </a:endParaRPr>
          </a:p>
        </p:txBody>
      </p:sp>
      <p:sp>
        <p:nvSpPr>
          <p:cNvPr id="14" name="Rounded Rectangle 13"/>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a:t>
            </a:r>
            <a:r>
              <a:rPr lang="en-US" sz="2000" spc="50" dirty="0">
                <a:latin typeface="Montserrat"/>
                <a:cs typeface="Montserrat"/>
              </a:rPr>
              <a:t>2</a:t>
            </a:r>
            <a:r>
              <a:rPr lang="en-US" sz="2000" spc="50" dirty="0" smtClean="0">
                <a:latin typeface="Montserrat"/>
                <a:cs typeface="Montserrat"/>
              </a:rPr>
              <a:t>. LOCATIONAL VALUE VARIES DRAMATICALLY</a:t>
            </a:r>
            <a:endParaRPr lang="en-US" sz="2000" spc="50" dirty="0">
              <a:latin typeface="Montserrat"/>
              <a:cs typeface="Montserrat"/>
            </a:endParaRPr>
          </a:p>
        </p:txBody>
      </p:sp>
      <p:graphicFrame>
        <p:nvGraphicFramePr>
          <p:cNvPr id="15" name="Chart 14"/>
          <p:cNvGraphicFramePr/>
          <p:nvPr>
            <p:extLst>
              <p:ext uri="{D42A27DB-BD31-4B8C-83A1-F6EECF244321}">
                <p14:modId xmlns:p14="http://schemas.microsoft.com/office/powerpoint/2010/main" val="1017251057"/>
              </p:ext>
            </p:extLst>
          </p:nvPr>
        </p:nvGraphicFramePr>
        <p:xfrm>
          <a:off x="330200" y="711200"/>
          <a:ext cx="8216900" cy="4737100"/>
        </p:xfrm>
        <a:graphic>
          <a:graphicData uri="http://schemas.openxmlformats.org/drawingml/2006/chart">
            <c:chart xmlns:c="http://schemas.openxmlformats.org/drawingml/2006/chart" xmlns:r="http://schemas.openxmlformats.org/officeDocument/2006/relationships" r:id="rId3"/>
          </a:graphicData>
        </a:graphic>
      </p:graphicFrame>
      <p:sp>
        <p:nvSpPr>
          <p:cNvPr id="19" name="Left Brace 18"/>
          <p:cNvSpPr/>
          <p:nvPr/>
        </p:nvSpPr>
        <p:spPr>
          <a:xfrm rot="5400000">
            <a:off x="2857500" y="1079500"/>
            <a:ext cx="381000" cy="1651000"/>
          </a:xfrm>
          <a:prstGeom prst="leftBrace">
            <a:avLst>
              <a:gd name="adj1" fmla="val 41666"/>
              <a:gd name="adj2" fmla="val 35988"/>
            </a:avLst>
          </a:prstGeom>
          <a:ln w="38100" cmpd="sng">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866900" y="1384300"/>
            <a:ext cx="4506362" cy="276999"/>
          </a:xfrm>
          <a:prstGeom prst="rect">
            <a:avLst/>
          </a:prstGeom>
          <a:noFill/>
        </p:spPr>
        <p:txBody>
          <a:bodyPr wrap="none" rtlCol="0">
            <a:spAutoFit/>
          </a:bodyPr>
          <a:lstStyle/>
          <a:p>
            <a:r>
              <a:rPr lang="en-US" sz="1200" dirty="0" smtClean="0">
                <a:latin typeface="Montserrat"/>
                <a:cs typeface="Montserrat"/>
              </a:rPr>
              <a:t>More than three quarters of nodes between $21-40/</a:t>
            </a:r>
            <a:r>
              <a:rPr lang="en-US" sz="1200" dirty="0" err="1" smtClean="0">
                <a:latin typeface="Montserrat"/>
                <a:cs typeface="Montserrat"/>
              </a:rPr>
              <a:t>MWh</a:t>
            </a:r>
            <a:endParaRPr lang="en-US" sz="1200" dirty="0">
              <a:latin typeface="Montserrat"/>
              <a:cs typeface="Montserrat"/>
            </a:endParaRPr>
          </a:p>
        </p:txBody>
      </p:sp>
      <p:sp>
        <p:nvSpPr>
          <p:cNvPr id="20" name="TextBox 19"/>
          <p:cNvSpPr txBox="1"/>
          <p:nvPr/>
        </p:nvSpPr>
        <p:spPr>
          <a:xfrm>
            <a:off x="6273800" y="2832100"/>
            <a:ext cx="2787943" cy="646331"/>
          </a:xfrm>
          <a:prstGeom prst="rect">
            <a:avLst/>
          </a:prstGeom>
          <a:noFill/>
        </p:spPr>
        <p:txBody>
          <a:bodyPr wrap="none" rtlCol="0">
            <a:spAutoFit/>
          </a:bodyPr>
          <a:lstStyle/>
          <a:p>
            <a:r>
              <a:rPr lang="en-US" sz="1200" dirty="0" smtClean="0">
                <a:latin typeface="Montserrat"/>
                <a:cs typeface="Montserrat"/>
              </a:rPr>
              <a:t>Approximately 3 percent of nodes </a:t>
            </a:r>
          </a:p>
          <a:p>
            <a:r>
              <a:rPr lang="en-US" sz="1200" dirty="0" smtClean="0">
                <a:latin typeface="Montserrat"/>
                <a:cs typeface="Montserrat"/>
              </a:rPr>
              <a:t>with very high locational value, </a:t>
            </a:r>
            <a:br>
              <a:rPr lang="en-US" sz="1200" dirty="0" smtClean="0">
                <a:latin typeface="Montserrat"/>
                <a:cs typeface="Montserrat"/>
              </a:rPr>
            </a:br>
            <a:r>
              <a:rPr lang="en-US" sz="1200" dirty="0" smtClean="0">
                <a:latin typeface="Montserrat"/>
                <a:cs typeface="Montserrat"/>
              </a:rPr>
              <a:t>3-10 times the average</a:t>
            </a:r>
            <a:endParaRPr lang="en-US" sz="1200" dirty="0">
              <a:latin typeface="Montserrat"/>
              <a:cs typeface="Montserrat"/>
            </a:endParaRPr>
          </a:p>
        </p:txBody>
      </p:sp>
      <p:sp>
        <p:nvSpPr>
          <p:cNvPr id="21" name="Left Brace 20"/>
          <p:cNvSpPr/>
          <p:nvPr/>
        </p:nvSpPr>
        <p:spPr>
          <a:xfrm rot="5400000">
            <a:off x="7607300" y="3098800"/>
            <a:ext cx="381000" cy="1244600"/>
          </a:xfrm>
          <a:prstGeom prst="leftBrace">
            <a:avLst>
              <a:gd name="adj1" fmla="val 41666"/>
              <a:gd name="adj2" fmla="val 72723"/>
            </a:avLst>
          </a:prstGeom>
          <a:ln w="38100" cmpd="sng">
            <a:solidFill>
              <a:srgbClr val="163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29639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1094" y="5345668"/>
            <a:ext cx="326628" cy="369332"/>
          </a:xfrm>
          <a:prstGeom prst="rect">
            <a:avLst/>
          </a:prstGeom>
          <a:noFill/>
        </p:spPr>
        <p:txBody>
          <a:bodyPr wrap="none" rtlCol="0">
            <a:spAutoFit/>
          </a:bodyPr>
          <a:lstStyle/>
          <a:p>
            <a:r>
              <a:rPr lang="en-US" dirty="0" smtClean="0">
                <a:latin typeface="Montserrat"/>
                <a:cs typeface="Montserrat"/>
              </a:rPr>
              <a:t>6</a:t>
            </a:r>
            <a:endParaRPr lang="en-US" dirty="0">
              <a:latin typeface="Montserrat"/>
              <a:cs typeface="Montserrat"/>
            </a:endParaRPr>
          </a:p>
        </p:txBody>
      </p:sp>
      <p:sp>
        <p:nvSpPr>
          <p:cNvPr id="9" name="Rectangle 8"/>
          <p:cNvSpPr/>
          <p:nvPr/>
        </p:nvSpPr>
        <p:spPr>
          <a:xfrm>
            <a:off x="6160198" y="1039532"/>
            <a:ext cx="2666504" cy="3958675"/>
          </a:xfrm>
          <a:prstGeom prst="rect">
            <a:avLst/>
          </a:prstGeom>
          <a:noFill/>
          <a:ln w="19050" cmpd="sng">
            <a:solidFill>
              <a:srgbClr val="1630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1D1F21"/>
              </a:solidFill>
              <a:latin typeface="Arial"/>
              <a:ea typeface="ＭＳ Ｐゴシック"/>
            </a:endParaRPr>
          </a:p>
        </p:txBody>
      </p:sp>
      <p:pic>
        <p:nvPicPr>
          <p:cNvPr id="11" name="Picture 10"/>
          <p:cNvPicPr>
            <a:picLocks noChangeAspect="1"/>
          </p:cNvPicPr>
          <p:nvPr/>
        </p:nvPicPr>
        <p:blipFill>
          <a:blip r:embed="rId3"/>
          <a:stretch>
            <a:fillRect/>
          </a:stretch>
        </p:blipFill>
        <p:spPr>
          <a:xfrm>
            <a:off x="88900" y="1391425"/>
            <a:ext cx="5923621" cy="3467485"/>
          </a:xfrm>
          <a:prstGeom prst="rect">
            <a:avLst/>
          </a:prstGeom>
        </p:spPr>
      </p:pic>
      <p:sp>
        <p:nvSpPr>
          <p:cNvPr id="12" name="Rectangle 11"/>
          <p:cNvSpPr/>
          <p:nvPr/>
        </p:nvSpPr>
        <p:spPr>
          <a:xfrm>
            <a:off x="76200" y="1061955"/>
            <a:ext cx="5765800" cy="307777"/>
          </a:xfrm>
          <a:prstGeom prst="rect">
            <a:avLst/>
          </a:prstGeom>
        </p:spPr>
        <p:txBody>
          <a:bodyPr wrap="square">
            <a:spAutoFit/>
          </a:bodyPr>
          <a:lstStyle/>
          <a:p>
            <a:pPr fontAlgn="base">
              <a:defRPr/>
            </a:pPr>
            <a:r>
              <a:rPr lang="en-US" sz="1400" b="1" dirty="0" smtClean="0">
                <a:solidFill>
                  <a:srgbClr val="000000"/>
                </a:solidFill>
                <a:latin typeface="Montserrat"/>
                <a:ea typeface="ＭＳ Ｐゴシック"/>
                <a:cs typeface="Montserrat"/>
              </a:rPr>
              <a:t>Expected Solar PV Growth by Feeder in California ISO system</a:t>
            </a:r>
            <a:endParaRPr lang="en-US" sz="1400" b="1" dirty="0">
              <a:solidFill>
                <a:srgbClr val="000000"/>
              </a:solidFill>
              <a:latin typeface="Montserrat"/>
              <a:ea typeface="ＭＳ Ｐゴシック"/>
              <a:cs typeface="Montserrat"/>
            </a:endParaRPr>
          </a:p>
        </p:txBody>
      </p:sp>
      <p:sp>
        <p:nvSpPr>
          <p:cNvPr id="16" name="Rectangle 15"/>
          <p:cNvSpPr/>
          <p:nvPr/>
        </p:nvSpPr>
        <p:spPr>
          <a:xfrm>
            <a:off x="6160198" y="1057741"/>
            <a:ext cx="2666504" cy="3877985"/>
          </a:xfrm>
          <a:prstGeom prst="rect">
            <a:avLst/>
          </a:prstGeom>
        </p:spPr>
        <p:txBody>
          <a:bodyPr wrap="square">
            <a:spAutoFit/>
          </a:bodyPr>
          <a:lstStyle/>
          <a:p>
            <a:pPr algn="ctr" fontAlgn="base">
              <a:spcAft>
                <a:spcPts val="600"/>
              </a:spcAft>
              <a:defRPr/>
            </a:pPr>
            <a:r>
              <a:rPr lang="en-US" sz="1400" b="1" dirty="0" smtClean="0">
                <a:solidFill>
                  <a:srgbClr val="000000"/>
                </a:solidFill>
                <a:latin typeface="Montserrat"/>
                <a:ea typeface="ＭＳ Ｐゴシック"/>
                <a:cs typeface="Montserrat"/>
              </a:rPr>
              <a:t>Network </a:t>
            </a:r>
            <a:r>
              <a:rPr lang="en-US" sz="1400" b="1" dirty="0">
                <a:solidFill>
                  <a:srgbClr val="000000"/>
                </a:solidFill>
                <a:latin typeface="Montserrat"/>
                <a:ea typeface="ＭＳ Ｐゴシック"/>
                <a:cs typeface="Montserrat"/>
              </a:rPr>
              <a:t>c</a:t>
            </a:r>
            <a:r>
              <a:rPr lang="en-US" sz="1400" b="1" dirty="0" smtClean="0">
                <a:solidFill>
                  <a:srgbClr val="000000"/>
                </a:solidFill>
                <a:latin typeface="Montserrat"/>
                <a:ea typeface="ＭＳ Ｐゴシック"/>
                <a:cs typeface="Montserrat"/>
              </a:rPr>
              <a:t>apacity benefits of distributed solar PV in California</a:t>
            </a:r>
          </a:p>
          <a:p>
            <a:pPr algn="ctr" fontAlgn="base">
              <a:spcAft>
                <a:spcPts val="600"/>
              </a:spcAft>
              <a:defRPr/>
            </a:pPr>
            <a:r>
              <a:rPr lang="en-US" sz="1400" dirty="0" smtClean="0">
                <a:solidFill>
                  <a:srgbClr val="000000"/>
                </a:solidFill>
                <a:latin typeface="Montserrat"/>
                <a:ea typeface="ＭＳ Ｐゴシック"/>
                <a:cs typeface="Montserrat"/>
              </a:rPr>
              <a:t>(Cohen, </a:t>
            </a:r>
            <a:r>
              <a:rPr lang="en-US" sz="1400" dirty="0" err="1" smtClean="0">
                <a:solidFill>
                  <a:srgbClr val="000000"/>
                </a:solidFill>
                <a:latin typeface="Montserrat"/>
                <a:ea typeface="ＭＳ Ｐゴシック"/>
                <a:cs typeface="Montserrat"/>
              </a:rPr>
              <a:t>Kauzmann</a:t>
            </a:r>
            <a:r>
              <a:rPr lang="en-US" sz="1400" dirty="0" smtClean="0">
                <a:solidFill>
                  <a:srgbClr val="000000"/>
                </a:solidFill>
                <a:latin typeface="Montserrat"/>
                <a:ea typeface="ＭＳ Ｐゴシック"/>
                <a:cs typeface="Montserrat"/>
              </a:rPr>
              <a:t> &amp; Callaway, 2016)</a:t>
            </a:r>
          </a:p>
          <a:p>
            <a:pPr algn="ctr" fontAlgn="base">
              <a:spcAft>
                <a:spcPts val="600"/>
              </a:spcAft>
              <a:defRPr/>
            </a:pPr>
            <a:endParaRPr lang="en-US" sz="1400" b="1" dirty="0" smtClean="0">
              <a:solidFill>
                <a:srgbClr val="000000"/>
              </a:solidFill>
              <a:latin typeface="Montserrat"/>
              <a:ea typeface="ＭＳ Ｐゴシック"/>
              <a:cs typeface="Montserrat"/>
            </a:endParaRPr>
          </a:p>
          <a:p>
            <a:pPr algn="ctr" fontAlgn="base">
              <a:spcAft>
                <a:spcPts val="600"/>
              </a:spcAft>
              <a:defRPr/>
            </a:pPr>
            <a:r>
              <a:rPr lang="en-US" sz="1400" b="1" dirty="0" smtClean="0">
                <a:solidFill>
                  <a:srgbClr val="000000"/>
                </a:solidFill>
                <a:latin typeface="Montserrat"/>
                <a:ea typeface="ＭＳ Ｐゴシック"/>
                <a:cs typeface="Montserrat"/>
              </a:rPr>
              <a:t>90%</a:t>
            </a:r>
            <a:r>
              <a:rPr lang="en-US" sz="1400" dirty="0" smtClean="0">
                <a:solidFill>
                  <a:srgbClr val="000000"/>
                </a:solidFill>
                <a:latin typeface="Montserrat"/>
                <a:ea typeface="ＭＳ Ｐゴシック"/>
                <a:cs typeface="Montserrat"/>
              </a:rPr>
              <a:t> of feeders: </a:t>
            </a:r>
          </a:p>
          <a:p>
            <a:pPr algn="ctr" fontAlgn="base">
              <a:spcAft>
                <a:spcPts val="600"/>
              </a:spcAft>
              <a:defRPr/>
            </a:pPr>
            <a:r>
              <a:rPr lang="en-US" sz="1400" dirty="0" smtClean="0">
                <a:solidFill>
                  <a:srgbClr val="000000"/>
                </a:solidFill>
                <a:latin typeface="Montserrat"/>
                <a:ea typeface="ＭＳ Ｐゴシック"/>
                <a:cs typeface="Montserrat"/>
              </a:rPr>
              <a:t>$0/kW-</a:t>
            </a:r>
            <a:r>
              <a:rPr lang="en-US" sz="1400" dirty="0" err="1" smtClean="0">
                <a:solidFill>
                  <a:srgbClr val="000000"/>
                </a:solidFill>
                <a:latin typeface="Montserrat"/>
                <a:ea typeface="ＭＳ Ｐゴシック"/>
                <a:cs typeface="Montserrat"/>
              </a:rPr>
              <a:t>yr</a:t>
            </a:r>
            <a:r>
              <a:rPr lang="en-US" sz="1400" dirty="0" smtClean="0">
                <a:solidFill>
                  <a:srgbClr val="000000"/>
                </a:solidFill>
                <a:latin typeface="Montserrat"/>
                <a:ea typeface="ＭＳ Ｐゴシック"/>
                <a:cs typeface="Montserrat"/>
              </a:rPr>
              <a:t> (zero)</a:t>
            </a:r>
          </a:p>
          <a:p>
            <a:pPr algn="ctr" fontAlgn="base">
              <a:spcAft>
                <a:spcPts val="600"/>
              </a:spcAft>
              <a:defRPr/>
            </a:pPr>
            <a:endParaRPr lang="en-US" sz="1400" dirty="0" smtClean="0">
              <a:solidFill>
                <a:srgbClr val="000000"/>
              </a:solidFill>
              <a:latin typeface="Montserrat"/>
              <a:ea typeface="ＭＳ Ｐゴシック"/>
              <a:cs typeface="Montserrat"/>
            </a:endParaRPr>
          </a:p>
          <a:p>
            <a:pPr algn="ctr" fontAlgn="base">
              <a:spcAft>
                <a:spcPts val="600"/>
              </a:spcAft>
              <a:defRPr/>
            </a:pPr>
            <a:r>
              <a:rPr lang="en-US" sz="1400" b="1" dirty="0" smtClean="0">
                <a:solidFill>
                  <a:srgbClr val="000000"/>
                </a:solidFill>
                <a:latin typeface="Montserrat"/>
                <a:ea typeface="ＭＳ Ｐゴシック"/>
                <a:cs typeface="Montserrat"/>
              </a:rPr>
              <a:t>10%</a:t>
            </a:r>
            <a:r>
              <a:rPr lang="en-US" sz="1400" dirty="0" smtClean="0">
                <a:solidFill>
                  <a:srgbClr val="000000"/>
                </a:solidFill>
                <a:latin typeface="Montserrat"/>
                <a:ea typeface="ＭＳ Ｐゴシック"/>
                <a:cs typeface="Montserrat"/>
              </a:rPr>
              <a:t> of feeders:</a:t>
            </a:r>
          </a:p>
          <a:p>
            <a:pPr algn="ctr" fontAlgn="base">
              <a:spcAft>
                <a:spcPts val="600"/>
              </a:spcAft>
              <a:defRPr/>
            </a:pPr>
            <a:r>
              <a:rPr lang="en-US" sz="1400" dirty="0" smtClean="0">
                <a:solidFill>
                  <a:srgbClr val="000000"/>
                </a:solidFill>
                <a:latin typeface="Montserrat"/>
                <a:ea typeface="ＭＳ Ｐゴシック"/>
                <a:cs typeface="Montserrat"/>
              </a:rPr>
              <a:t>$10/kW-</a:t>
            </a:r>
            <a:r>
              <a:rPr lang="en-US" sz="1400" dirty="0" err="1" smtClean="0">
                <a:solidFill>
                  <a:srgbClr val="000000"/>
                </a:solidFill>
                <a:latin typeface="Montserrat"/>
                <a:ea typeface="ＭＳ Ｐゴシック"/>
                <a:cs typeface="Montserrat"/>
              </a:rPr>
              <a:t>yr</a:t>
            </a:r>
            <a:r>
              <a:rPr lang="en-US" sz="1400" dirty="0" smtClean="0">
                <a:solidFill>
                  <a:srgbClr val="000000"/>
                </a:solidFill>
                <a:latin typeface="Montserrat"/>
                <a:ea typeface="ＭＳ Ｐゴシック"/>
                <a:cs typeface="Montserrat"/>
              </a:rPr>
              <a:t> to $60/kW-</a:t>
            </a:r>
            <a:r>
              <a:rPr lang="en-US" sz="1400" dirty="0" err="1" smtClean="0">
                <a:solidFill>
                  <a:srgbClr val="000000"/>
                </a:solidFill>
                <a:latin typeface="Montserrat"/>
                <a:ea typeface="ＭＳ Ｐゴシック"/>
                <a:cs typeface="Montserrat"/>
              </a:rPr>
              <a:t>yr</a:t>
            </a:r>
            <a:r>
              <a:rPr lang="en-US" sz="1400" dirty="0" smtClean="0">
                <a:solidFill>
                  <a:srgbClr val="000000"/>
                </a:solidFill>
                <a:latin typeface="Montserrat"/>
                <a:ea typeface="ＭＳ Ｐゴシック"/>
                <a:cs typeface="Montserrat"/>
              </a:rPr>
              <a:t> </a:t>
            </a:r>
          </a:p>
          <a:p>
            <a:pPr algn="ctr" fontAlgn="base">
              <a:spcAft>
                <a:spcPts val="600"/>
              </a:spcAft>
              <a:defRPr/>
            </a:pPr>
            <a:endParaRPr lang="en-US" sz="1400" dirty="0">
              <a:solidFill>
                <a:srgbClr val="000000"/>
              </a:solidFill>
              <a:latin typeface="Montserrat"/>
              <a:ea typeface="ＭＳ Ｐゴシック"/>
              <a:cs typeface="Montserrat"/>
            </a:endParaRPr>
          </a:p>
          <a:p>
            <a:pPr algn="ctr" fontAlgn="base">
              <a:spcAft>
                <a:spcPts val="600"/>
              </a:spcAft>
              <a:defRPr/>
            </a:pPr>
            <a:r>
              <a:rPr lang="en-US" sz="1400" b="1" dirty="0" smtClean="0">
                <a:solidFill>
                  <a:srgbClr val="000000"/>
                </a:solidFill>
                <a:latin typeface="Montserrat"/>
                <a:ea typeface="ＭＳ Ｐゴシック"/>
                <a:cs typeface="Montserrat"/>
              </a:rPr>
              <a:t>1%</a:t>
            </a:r>
            <a:r>
              <a:rPr lang="en-US" sz="1400" dirty="0" smtClean="0">
                <a:solidFill>
                  <a:srgbClr val="000000"/>
                </a:solidFill>
                <a:latin typeface="Montserrat"/>
                <a:ea typeface="ＭＳ Ｐゴシック"/>
                <a:cs typeface="Montserrat"/>
              </a:rPr>
              <a:t> of feeders: </a:t>
            </a:r>
          </a:p>
          <a:p>
            <a:pPr algn="ctr" fontAlgn="base">
              <a:spcAft>
                <a:spcPts val="600"/>
              </a:spcAft>
              <a:defRPr/>
            </a:pPr>
            <a:r>
              <a:rPr lang="en-US" sz="1400" dirty="0" smtClean="0">
                <a:solidFill>
                  <a:srgbClr val="000000"/>
                </a:solidFill>
                <a:latin typeface="Montserrat"/>
                <a:ea typeface="ＭＳ Ｐゴシック"/>
                <a:cs typeface="Montserrat"/>
              </a:rPr>
              <a:t>&gt;$60/kW-</a:t>
            </a:r>
            <a:r>
              <a:rPr lang="en-US" sz="1400" dirty="0" err="1" smtClean="0">
                <a:solidFill>
                  <a:srgbClr val="000000"/>
                </a:solidFill>
                <a:latin typeface="Montserrat"/>
                <a:ea typeface="ＭＳ Ｐゴシック"/>
                <a:cs typeface="Montserrat"/>
              </a:rPr>
              <a:t>yr</a:t>
            </a:r>
            <a:r>
              <a:rPr lang="en-US" sz="1400" dirty="0" smtClean="0">
                <a:solidFill>
                  <a:srgbClr val="000000"/>
                </a:solidFill>
                <a:latin typeface="Montserrat"/>
                <a:ea typeface="ＭＳ Ｐゴシック"/>
                <a:cs typeface="Montserrat"/>
              </a:rPr>
              <a:t> </a:t>
            </a:r>
            <a:endParaRPr lang="en-US" sz="1400" dirty="0">
              <a:solidFill>
                <a:srgbClr val="000000"/>
              </a:solidFill>
              <a:latin typeface="Montserrat"/>
              <a:ea typeface="ＭＳ Ｐゴシック"/>
              <a:cs typeface="Montserrat"/>
            </a:endParaRPr>
          </a:p>
        </p:txBody>
      </p:sp>
      <p:sp>
        <p:nvSpPr>
          <p:cNvPr id="18" name="TextBox 17"/>
          <p:cNvSpPr txBox="1"/>
          <p:nvPr/>
        </p:nvSpPr>
        <p:spPr>
          <a:xfrm>
            <a:off x="96178" y="5295198"/>
            <a:ext cx="7219022" cy="381702"/>
          </a:xfrm>
          <a:prstGeom prst="rect">
            <a:avLst/>
          </a:prstGeom>
        </p:spPr>
        <p:txBody>
          <a:bodyPr/>
          <a:lstStyle/>
          <a:p>
            <a:pPr>
              <a:defRPr/>
            </a:pPr>
            <a:r>
              <a:rPr lang="en-US" sz="1000" dirty="0" smtClean="0">
                <a:solidFill>
                  <a:srgbClr val="000000"/>
                </a:solidFill>
                <a:latin typeface="Arial"/>
                <a:ea typeface="ＭＳ Ｐゴシック"/>
              </a:rPr>
              <a:t>See: M.A</a:t>
            </a:r>
            <a:r>
              <a:rPr lang="en-US" sz="1000" dirty="0">
                <a:solidFill>
                  <a:srgbClr val="000000"/>
                </a:solidFill>
                <a:latin typeface="Arial"/>
                <a:ea typeface="ＭＳ Ｐゴシック"/>
              </a:rPr>
              <a:t>. Cohen,  P.A. </a:t>
            </a:r>
            <a:r>
              <a:rPr lang="en-US" sz="1000" dirty="0" err="1">
                <a:solidFill>
                  <a:srgbClr val="000000"/>
                </a:solidFill>
                <a:latin typeface="Arial"/>
                <a:ea typeface="ＭＳ Ｐゴシック"/>
              </a:rPr>
              <a:t>Kauzmann</a:t>
            </a:r>
            <a:r>
              <a:rPr lang="en-US" sz="1000" dirty="0">
                <a:solidFill>
                  <a:srgbClr val="000000"/>
                </a:solidFill>
                <a:latin typeface="Arial"/>
                <a:ea typeface="ＭＳ Ｐゴシック"/>
              </a:rPr>
              <a:t>,  D.S. </a:t>
            </a:r>
            <a:r>
              <a:rPr lang="en-US" sz="1000" dirty="0" smtClean="0">
                <a:solidFill>
                  <a:srgbClr val="000000"/>
                </a:solidFill>
                <a:latin typeface="Arial"/>
                <a:ea typeface="ＭＳ Ｐゴシック"/>
              </a:rPr>
              <a:t>Callaway, </a:t>
            </a:r>
            <a:r>
              <a:rPr lang="en-US" sz="1000" dirty="0">
                <a:solidFill>
                  <a:srgbClr val="000000"/>
                </a:solidFill>
                <a:latin typeface="Arial"/>
                <a:ea typeface="ＭＳ Ｐゴシック"/>
              </a:rPr>
              <a:t>Effects of distributed PV generation on California’s distribution system, part 2: Economic </a:t>
            </a:r>
            <a:r>
              <a:rPr lang="en-US" sz="1000" dirty="0" smtClean="0">
                <a:solidFill>
                  <a:srgbClr val="000000"/>
                </a:solidFill>
                <a:latin typeface="Arial"/>
                <a:ea typeface="ＭＳ Ｐゴシック"/>
              </a:rPr>
              <a:t>analysis, </a:t>
            </a:r>
            <a:r>
              <a:rPr lang="en-US" sz="1000" dirty="0">
                <a:solidFill>
                  <a:srgbClr val="000000"/>
                </a:solidFill>
                <a:latin typeface="Arial"/>
                <a:ea typeface="ＭＳ Ｐゴシック"/>
              </a:rPr>
              <a:t>Solar Energy, Volume 128, 2016, </a:t>
            </a:r>
            <a:r>
              <a:rPr lang="en-US" sz="1000" dirty="0" smtClean="0">
                <a:solidFill>
                  <a:srgbClr val="000000"/>
                </a:solidFill>
                <a:latin typeface="Arial"/>
                <a:ea typeface="ＭＳ Ｐゴシック"/>
              </a:rPr>
              <a:t>139–152</a:t>
            </a:r>
            <a:endParaRPr lang="en-US" sz="1000" dirty="0">
              <a:solidFill>
                <a:srgbClr val="000000"/>
              </a:solidFill>
              <a:latin typeface="Arial"/>
              <a:ea typeface="ＭＳ Ｐゴシック"/>
            </a:endParaRPr>
          </a:p>
        </p:txBody>
      </p:sp>
      <p:sp>
        <p:nvSpPr>
          <p:cNvPr id="22" name="Rounded Rectangle 21"/>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2. LOCATIONAL VALUE VARIES DRAMATICALLY</a:t>
            </a:r>
            <a:endParaRPr lang="en-US" sz="2000" spc="50" dirty="0">
              <a:latin typeface="Montserrat"/>
              <a:cs typeface="Montserrat"/>
            </a:endParaRPr>
          </a:p>
        </p:txBody>
      </p:sp>
    </p:spTree>
    <p:extLst>
      <p:ext uri="{BB962C8B-B14F-4D97-AF65-F5344CB8AC3E}">
        <p14:creationId xmlns:p14="http://schemas.microsoft.com/office/powerpoint/2010/main" val="333762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1094" y="5345668"/>
            <a:ext cx="325730" cy="369332"/>
          </a:xfrm>
          <a:prstGeom prst="rect">
            <a:avLst/>
          </a:prstGeom>
          <a:noFill/>
        </p:spPr>
        <p:txBody>
          <a:bodyPr wrap="none" rtlCol="0">
            <a:spAutoFit/>
          </a:bodyPr>
          <a:lstStyle/>
          <a:p>
            <a:r>
              <a:rPr lang="en-US" dirty="0" smtClean="0">
                <a:latin typeface="Montserrat"/>
                <a:cs typeface="Montserrat"/>
              </a:rPr>
              <a:t>7</a:t>
            </a:r>
            <a:endParaRPr lang="en-US" dirty="0">
              <a:latin typeface="Montserrat"/>
              <a:cs typeface="Montserrat"/>
            </a:endParaRPr>
          </a:p>
        </p:txBody>
      </p:sp>
      <p:sp>
        <p:nvSpPr>
          <p:cNvPr id="14" name="Rounded Rectangle 13"/>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a:t>
            </a:r>
            <a:r>
              <a:rPr lang="en-US" sz="2000" spc="50" dirty="0">
                <a:latin typeface="Montserrat"/>
                <a:cs typeface="Montserrat"/>
              </a:rPr>
              <a:t>3</a:t>
            </a:r>
            <a:r>
              <a:rPr lang="en-US" sz="2000" spc="50" dirty="0" smtClean="0">
                <a:latin typeface="Montserrat"/>
                <a:cs typeface="Montserrat"/>
              </a:rPr>
              <a:t>. MARGINAL VALUE DECLINES</a:t>
            </a:r>
            <a:endParaRPr lang="en-US" sz="2000" spc="50" dirty="0">
              <a:latin typeface="Montserrat"/>
              <a:cs typeface="Montserrat"/>
            </a:endParaRPr>
          </a:p>
        </p:txBody>
      </p:sp>
      <p:graphicFrame>
        <p:nvGraphicFramePr>
          <p:cNvPr id="2" name="Chart 1"/>
          <p:cNvGraphicFramePr/>
          <p:nvPr>
            <p:extLst>
              <p:ext uri="{D42A27DB-BD31-4B8C-83A1-F6EECF244321}">
                <p14:modId xmlns:p14="http://schemas.microsoft.com/office/powerpoint/2010/main" val="2983190686"/>
              </p:ext>
            </p:extLst>
          </p:nvPr>
        </p:nvGraphicFramePr>
        <p:xfrm>
          <a:off x="228600" y="825500"/>
          <a:ext cx="8445500" cy="4762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4506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1094" y="5345668"/>
            <a:ext cx="329167" cy="369332"/>
          </a:xfrm>
          <a:prstGeom prst="rect">
            <a:avLst/>
          </a:prstGeom>
          <a:noFill/>
        </p:spPr>
        <p:txBody>
          <a:bodyPr wrap="none" rtlCol="0">
            <a:spAutoFit/>
          </a:bodyPr>
          <a:lstStyle/>
          <a:p>
            <a:r>
              <a:rPr lang="en-US" dirty="0" smtClean="0">
                <a:latin typeface="Montserrat"/>
                <a:cs typeface="Montserrat"/>
              </a:rPr>
              <a:t>8</a:t>
            </a:r>
            <a:endParaRPr lang="en-US" dirty="0">
              <a:latin typeface="Montserrat"/>
              <a:cs typeface="Montserrat"/>
            </a:endParaRPr>
          </a:p>
        </p:txBody>
      </p:sp>
      <p:sp>
        <p:nvSpPr>
          <p:cNvPr id="9" name="Rectangle 8"/>
          <p:cNvSpPr/>
          <p:nvPr/>
        </p:nvSpPr>
        <p:spPr>
          <a:xfrm>
            <a:off x="6160198" y="1039532"/>
            <a:ext cx="2666504" cy="3958675"/>
          </a:xfrm>
          <a:prstGeom prst="rect">
            <a:avLst/>
          </a:prstGeom>
          <a:noFill/>
          <a:ln w="19050" cmpd="sng">
            <a:solidFill>
              <a:srgbClr val="1630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rgbClr val="1D1F21"/>
              </a:solidFill>
              <a:latin typeface="Arial"/>
              <a:ea typeface="ＭＳ Ｐゴシック"/>
            </a:endParaRPr>
          </a:p>
        </p:txBody>
      </p:sp>
      <p:pic>
        <p:nvPicPr>
          <p:cNvPr id="11" name="Picture 10"/>
          <p:cNvPicPr>
            <a:picLocks noChangeAspect="1"/>
          </p:cNvPicPr>
          <p:nvPr/>
        </p:nvPicPr>
        <p:blipFill>
          <a:blip r:embed="rId3"/>
          <a:stretch>
            <a:fillRect/>
          </a:stretch>
        </p:blipFill>
        <p:spPr>
          <a:xfrm>
            <a:off x="88900" y="1391425"/>
            <a:ext cx="5923621" cy="3467485"/>
          </a:xfrm>
          <a:prstGeom prst="rect">
            <a:avLst/>
          </a:prstGeom>
        </p:spPr>
      </p:pic>
      <p:sp>
        <p:nvSpPr>
          <p:cNvPr id="12" name="Rectangle 11"/>
          <p:cNvSpPr/>
          <p:nvPr/>
        </p:nvSpPr>
        <p:spPr>
          <a:xfrm>
            <a:off x="76200" y="1061955"/>
            <a:ext cx="5765800" cy="307777"/>
          </a:xfrm>
          <a:prstGeom prst="rect">
            <a:avLst/>
          </a:prstGeom>
        </p:spPr>
        <p:txBody>
          <a:bodyPr wrap="square">
            <a:spAutoFit/>
          </a:bodyPr>
          <a:lstStyle/>
          <a:p>
            <a:pPr fontAlgn="base">
              <a:defRPr/>
            </a:pPr>
            <a:r>
              <a:rPr lang="en-US" sz="1400" b="1" dirty="0" smtClean="0">
                <a:solidFill>
                  <a:srgbClr val="000000"/>
                </a:solidFill>
                <a:latin typeface="Montserrat"/>
                <a:ea typeface="ＭＳ Ｐゴシック"/>
                <a:cs typeface="Montserrat"/>
              </a:rPr>
              <a:t>Expected Solar PV Growth by Feeder in California ISO system</a:t>
            </a:r>
            <a:endParaRPr lang="en-US" sz="1400" b="1" dirty="0">
              <a:solidFill>
                <a:srgbClr val="000000"/>
              </a:solidFill>
              <a:latin typeface="Montserrat"/>
              <a:ea typeface="ＭＳ Ｐゴシック"/>
              <a:cs typeface="Montserrat"/>
            </a:endParaRPr>
          </a:p>
        </p:txBody>
      </p:sp>
      <p:sp>
        <p:nvSpPr>
          <p:cNvPr id="16" name="Rectangle 15"/>
          <p:cNvSpPr/>
          <p:nvPr/>
        </p:nvSpPr>
        <p:spPr>
          <a:xfrm>
            <a:off x="6160198" y="1057741"/>
            <a:ext cx="2666504" cy="3123932"/>
          </a:xfrm>
          <a:prstGeom prst="rect">
            <a:avLst/>
          </a:prstGeom>
        </p:spPr>
        <p:txBody>
          <a:bodyPr wrap="square">
            <a:spAutoFit/>
          </a:bodyPr>
          <a:lstStyle/>
          <a:p>
            <a:pPr algn="ctr" fontAlgn="base">
              <a:spcAft>
                <a:spcPts val="600"/>
              </a:spcAft>
              <a:defRPr/>
            </a:pPr>
            <a:r>
              <a:rPr lang="en-US" sz="1400" b="1" dirty="0" smtClean="0">
                <a:solidFill>
                  <a:srgbClr val="000000"/>
                </a:solidFill>
                <a:latin typeface="Montserrat"/>
                <a:ea typeface="ＭＳ Ｐゴシック"/>
                <a:cs typeface="Montserrat"/>
              </a:rPr>
              <a:t>Network </a:t>
            </a:r>
            <a:r>
              <a:rPr lang="en-US" sz="1400" b="1" dirty="0">
                <a:solidFill>
                  <a:srgbClr val="000000"/>
                </a:solidFill>
                <a:latin typeface="Montserrat"/>
                <a:ea typeface="ＭＳ Ｐゴシック"/>
                <a:cs typeface="Montserrat"/>
              </a:rPr>
              <a:t>c</a:t>
            </a:r>
            <a:r>
              <a:rPr lang="en-US" sz="1400" b="1" dirty="0" smtClean="0">
                <a:solidFill>
                  <a:srgbClr val="000000"/>
                </a:solidFill>
                <a:latin typeface="Montserrat"/>
                <a:ea typeface="ＭＳ Ｐゴシック"/>
                <a:cs typeface="Montserrat"/>
              </a:rPr>
              <a:t>apacity benefits of distributed solar PV in California</a:t>
            </a:r>
          </a:p>
          <a:p>
            <a:pPr algn="ctr" fontAlgn="base">
              <a:spcAft>
                <a:spcPts val="600"/>
              </a:spcAft>
              <a:defRPr/>
            </a:pPr>
            <a:r>
              <a:rPr lang="en-US" sz="1400" dirty="0" smtClean="0">
                <a:solidFill>
                  <a:srgbClr val="000000"/>
                </a:solidFill>
                <a:latin typeface="Montserrat"/>
                <a:ea typeface="ＭＳ Ｐゴシック"/>
                <a:cs typeface="Montserrat"/>
              </a:rPr>
              <a:t>(Cohen, </a:t>
            </a:r>
            <a:r>
              <a:rPr lang="en-US" sz="1400" dirty="0" err="1" smtClean="0">
                <a:solidFill>
                  <a:srgbClr val="000000"/>
                </a:solidFill>
                <a:latin typeface="Montserrat"/>
                <a:ea typeface="ＭＳ Ｐゴシック"/>
                <a:cs typeface="Montserrat"/>
              </a:rPr>
              <a:t>Kauzmann</a:t>
            </a:r>
            <a:r>
              <a:rPr lang="en-US" sz="1400" dirty="0" smtClean="0">
                <a:solidFill>
                  <a:srgbClr val="000000"/>
                </a:solidFill>
                <a:latin typeface="Montserrat"/>
                <a:ea typeface="ＭＳ Ｐゴシック"/>
                <a:cs typeface="Montserrat"/>
              </a:rPr>
              <a:t> &amp; Callaway, 2016)</a:t>
            </a:r>
          </a:p>
          <a:p>
            <a:pPr algn="ctr" fontAlgn="base">
              <a:spcAft>
                <a:spcPts val="600"/>
              </a:spcAft>
              <a:defRPr/>
            </a:pPr>
            <a:endParaRPr lang="en-US" sz="1400" b="1" dirty="0" smtClean="0">
              <a:solidFill>
                <a:srgbClr val="000000"/>
              </a:solidFill>
              <a:latin typeface="Montserrat"/>
              <a:ea typeface="ＭＳ Ｐゴシック"/>
              <a:cs typeface="Montserrat"/>
            </a:endParaRPr>
          </a:p>
          <a:p>
            <a:pPr algn="ctr" fontAlgn="base">
              <a:spcAft>
                <a:spcPts val="600"/>
              </a:spcAft>
              <a:defRPr/>
            </a:pPr>
            <a:r>
              <a:rPr lang="en-US" sz="1400" dirty="0" smtClean="0">
                <a:solidFill>
                  <a:srgbClr val="000000"/>
                </a:solidFill>
                <a:latin typeface="Montserrat"/>
                <a:ea typeface="ＭＳ Ｐゴシック"/>
                <a:cs typeface="Montserrat"/>
              </a:rPr>
              <a:t>Distribution network capacity deferral benefit </a:t>
            </a:r>
            <a:r>
              <a:rPr lang="en-US" sz="1400" b="1" dirty="0" smtClean="0">
                <a:solidFill>
                  <a:srgbClr val="000000"/>
                </a:solidFill>
                <a:latin typeface="Montserrat"/>
                <a:ea typeface="ＭＳ Ｐゴシック"/>
                <a:cs typeface="Montserrat"/>
              </a:rPr>
              <a:t>falls by 50% </a:t>
            </a:r>
            <a:r>
              <a:rPr lang="en-US" sz="1400" dirty="0" smtClean="0">
                <a:solidFill>
                  <a:srgbClr val="000000"/>
                </a:solidFill>
                <a:latin typeface="Montserrat"/>
                <a:ea typeface="ＭＳ Ｐゴシック"/>
                <a:cs typeface="Montserrat"/>
              </a:rPr>
              <a:t>as solar PV penetration increases to 10% of annual energy (assume 20% </a:t>
            </a:r>
            <a:br>
              <a:rPr lang="en-US" sz="1400" dirty="0" smtClean="0">
                <a:solidFill>
                  <a:srgbClr val="000000"/>
                </a:solidFill>
                <a:latin typeface="Montserrat"/>
                <a:ea typeface="ＭＳ Ｐゴシック"/>
                <a:cs typeface="Montserrat"/>
              </a:rPr>
            </a:br>
            <a:r>
              <a:rPr lang="en-US" sz="1400" dirty="0" smtClean="0">
                <a:solidFill>
                  <a:srgbClr val="000000"/>
                </a:solidFill>
                <a:latin typeface="Montserrat"/>
                <a:ea typeface="ＭＳ Ｐゴシック"/>
                <a:cs typeface="Montserrat"/>
              </a:rPr>
              <a:t>capacity factor)</a:t>
            </a:r>
            <a:endParaRPr lang="en-US" sz="1400" dirty="0">
              <a:solidFill>
                <a:srgbClr val="000000"/>
              </a:solidFill>
              <a:latin typeface="Montserrat"/>
              <a:ea typeface="ＭＳ Ｐゴシック"/>
              <a:cs typeface="Montserrat"/>
            </a:endParaRPr>
          </a:p>
        </p:txBody>
      </p:sp>
      <p:sp>
        <p:nvSpPr>
          <p:cNvPr id="18" name="TextBox 17"/>
          <p:cNvSpPr txBox="1"/>
          <p:nvPr/>
        </p:nvSpPr>
        <p:spPr>
          <a:xfrm>
            <a:off x="96178" y="5295198"/>
            <a:ext cx="7219022" cy="381702"/>
          </a:xfrm>
          <a:prstGeom prst="rect">
            <a:avLst/>
          </a:prstGeom>
        </p:spPr>
        <p:txBody>
          <a:bodyPr/>
          <a:lstStyle/>
          <a:p>
            <a:pPr>
              <a:defRPr/>
            </a:pPr>
            <a:r>
              <a:rPr lang="en-US" sz="1000" dirty="0" smtClean="0">
                <a:solidFill>
                  <a:srgbClr val="000000"/>
                </a:solidFill>
                <a:latin typeface="Arial"/>
                <a:ea typeface="ＭＳ Ｐゴシック"/>
              </a:rPr>
              <a:t>See: M.A</a:t>
            </a:r>
            <a:r>
              <a:rPr lang="en-US" sz="1000" dirty="0">
                <a:solidFill>
                  <a:srgbClr val="000000"/>
                </a:solidFill>
                <a:latin typeface="Arial"/>
                <a:ea typeface="ＭＳ Ｐゴシック"/>
              </a:rPr>
              <a:t>. Cohen,  P.A. </a:t>
            </a:r>
            <a:r>
              <a:rPr lang="en-US" sz="1000" dirty="0" err="1">
                <a:solidFill>
                  <a:srgbClr val="000000"/>
                </a:solidFill>
                <a:latin typeface="Arial"/>
                <a:ea typeface="ＭＳ Ｐゴシック"/>
              </a:rPr>
              <a:t>Kauzmann</a:t>
            </a:r>
            <a:r>
              <a:rPr lang="en-US" sz="1000" dirty="0">
                <a:solidFill>
                  <a:srgbClr val="000000"/>
                </a:solidFill>
                <a:latin typeface="Arial"/>
                <a:ea typeface="ＭＳ Ｐゴシック"/>
              </a:rPr>
              <a:t>,  D.S. </a:t>
            </a:r>
            <a:r>
              <a:rPr lang="en-US" sz="1000" dirty="0" smtClean="0">
                <a:solidFill>
                  <a:srgbClr val="000000"/>
                </a:solidFill>
                <a:latin typeface="Arial"/>
                <a:ea typeface="ＭＳ Ｐゴシック"/>
              </a:rPr>
              <a:t>Callaway, </a:t>
            </a:r>
            <a:r>
              <a:rPr lang="en-US" sz="1000" dirty="0">
                <a:solidFill>
                  <a:srgbClr val="000000"/>
                </a:solidFill>
                <a:latin typeface="Arial"/>
                <a:ea typeface="ＭＳ Ｐゴシック"/>
              </a:rPr>
              <a:t>Effects of distributed PV generation on California’s distribution system, part 2: Economic </a:t>
            </a:r>
            <a:r>
              <a:rPr lang="en-US" sz="1000" dirty="0" smtClean="0">
                <a:solidFill>
                  <a:srgbClr val="000000"/>
                </a:solidFill>
                <a:latin typeface="Arial"/>
                <a:ea typeface="ＭＳ Ｐゴシック"/>
              </a:rPr>
              <a:t>analysis, </a:t>
            </a:r>
            <a:r>
              <a:rPr lang="en-US" sz="1000" dirty="0">
                <a:solidFill>
                  <a:srgbClr val="000000"/>
                </a:solidFill>
                <a:latin typeface="Arial"/>
                <a:ea typeface="ＭＳ Ｐゴシック"/>
              </a:rPr>
              <a:t>Solar Energy, Volume 128, 2016, </a:t>
            </a:r>
            <a:r>
              <a:rPr lang="en-US" sz="1000" dirty="0" smtClean="0">
                <a:solidFill>
                  <a:srgbClr val="000000"/>
                </a:solidFill>
                <a:latin typeface="Arial"/>
                <a:ea typeface="ＭＳ Ｐゴシック"/>
              </a:rPr>
              <a:t>139–152</a:t>
            </a:r>
            <a:endParaRPr lang="en-US" sz="1000" dirty="0">
              <a:solidFill>
                <a:srgbClr val="000000"/>
              </a:solidFill>
              <a:latin typeface="Arial"/>
              <a:ea typeface="ＭＳ Ｐゴシック"/>
            </a:endParaRPr>
          </a:p>
        </p:txBody>
      </p:sp>
      <p:sp>
        <p:nvSpPr>
          <p:cNvPr id="13" name="Rounded Rectangle 12"/>
          <p:cNvSpPr/>
          <p:nvPr/>
        </p:nvSpPr>
        <p:spPr>
          <a:xfrm>
            <a:off x="-456782" y="0"/>
            <a:ext cx="9369606" cy="623860"/>
          </a:xfrm>
          <a:prstGeom prst="roundRect">
            <a:avLst>
              <a:gd name="adj" fmla="val 40068"/>
            </a:avLst>
          </a:prstGeom>
          <a:solidFill>
            <a:srgbClr val="163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tabLst>
                <a:tab pos="623888" algn="l"/>
              </a:tabLst>
            </a:pPr>
            <a:r>
              <a:rPr lang="en-US" sz="2000" spc="50" dirty="0" smtClean="0">
                <a:latin typeface="Montserrat"/>
                <a:cs typeface="Montserrat"/>
              </a:rPr>
              <a:t>	</a:t>
            </a:r>
            <a:r>
              <a:rPr lang="en-US" sz="2000" spc="50" dirty="0">
                <a:latin typeface="Montserrat"/>
                <a:cs typeface="Montserrat"/>
              </a:rPr>
              <a:t>3</a:t>
            </a:r>
            <a:r>
              <a:rPr lang="en-US" sz="2000" spc="50" dirty="0" smtClean="0">
                <a:latin typeface="Montserrat"/>
                <a:cs typeface="Montserrat"/>
              </a:rPr>
              <a:t>. MARGINAL VALUE DECLINES</a:t>
            </a:r>
            <a:endParaRPr lang="en-US" sz="2000" spc="50" dirty="0">
              <a:latin typeface="Montserrat"/>
              <a:cs typeface="Montserrat"/>
            </a:endParaRPr>
          </a:p>
        </p:txBody>
      </p:sp>
    </p:spTree>
    <p:extLst>
      <p:ext uri="{BB962C8B-B14F-4D97-AF65-F5344CB8AC3E}">
        <p14:creationId xmlns:p14="http://schemas.microsoft.com/office/powerpoint/2010/main" val="3922361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Black Tie.thmx</Template>
  <TotalTime>4506</TotalTime>
  <Words>2031</Words>
  <Application>Microsoft Macintosh PowerPoint</Application>
  <PresentationFormat>On-screen Show (16:10)</PresentationFormat>
  <Paragraphs>245</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Montserrat</vt:lpstr>
      <vt:lpstr>Montserrat Light</vt:lpstr>
      <vt:lpstr>ＭＳ Ｐゴシック</vt:lpstr>
      <vt:lpstr>RotisSemiSerif55</vt:lpstr>
      <vt:lpstr>Office Theme</vt:lpstr>
      <vt:lpstr>Valuing Distributed Energy Resources  </vt:lpstr>
      <vt:lpstr>http://energy.mit.edu/research/utility-future-study/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http://energy.mit.edu/research/utility-future-study/</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Resource Capacity Expansion with Distributed Energy Resources  </dc:title>
  <dc:creator>Jesse Jenkins</dc:creator>
  <cp:lastModifiedBy>Susan Rivo</cp:lastModifiedBy>
  <cp:revision>759</cp:revision>
  <cp:lastPrinted>2016-09-27T18:46:11Z</cp:lastPrinted>
  <dcterms:created xsi:type="dcterms:W3CDTF">2016-02-03T14:31:11Z</dcterms:created>
  <dcterms:modified xsi:type="dcterms:W3CDTF">2016-09-27T18:46:37Z</dcterms:modified>
</cp:coreProperties>
</file>